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85893"/>
          <c:y val="0.171004"/>
          <c:w val="0.688174"/>
          <c:h val="0.564631"/>
        </c:manualLayout>
      </c:layout>
      <c:barChart>
        <c:barDir val="bar"/>
        <c:grouping val="stacked"/>
        <c:varyColors val="0"/>
        <c:ser>
          <c:idx val="0"/>
          <c:order val="0"/>
          <c:tx>
            <c:strRef>
              <c:f>Sheet1!$A$2</c:f>
              <c:strCache>
                <c:ptCount val="1"/>
                <c:pt idx="0">
                  <c:v>Paid</c:v>
                </c:pt>
              </c:strCache>
            </c:strRef>
          </c:tx>
          <c:spPr>
            <a:solidFill>
              <a:srgbClr val="5E86B8"/>
            </a:solidFill>
            <a:ln w="12700" cap="flat">
              <a:noFill/>
              <a:miter lim="400000"/>
            </a:ln>
            <a:effectLst/>
          </c:spPr>
          <c:invertIfNegative val="0"/>
          <c:dLbls>
            <c:numFmt formatCode="#,##0" sourceLinked="0"/>
            <c:txPr>
              <a:bodyPr/>
              <a:lstStyle/>
              <a:p>
                <a:pPr>
                  <a:defRPr b="0" i="0" strike="noStrike" sz="1586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Sheet1!$B$1:$C$1</c:f>
              <c:strCache>
                <c:ptCount val="2"/>
                <c:pt idx="0">
                  <c:v>Fall 2023</c:v>
                </c:pt>
                <c:pt idx="1">
                  <c:v>Spring 2024</c:v>
                </c:pt>
              </c:strCache>
            </c:strRef>
          </c:cat>
          <c:val>
            <c:numRef>
              <c:f>Sheet1!$B$2:$C$2</c:f>
              <c:numCache>
                <c:ptCount val="2"/>
                <c:pt idx="0">
                  <c:v>12.000000</c:v>
                </c:pt>
                <c:pt idx="1">
                  <c:v>12.000000</c:v>
                </c:pt>
              </c:numCache>
            </c:numRef>
          </c:val>
        </c:ser>
        <c:ser>
          <c:idx val="1"/>
          <c:order val="1"/>
          <c:tx>
            <c:strRef>
              <c:f>Sheet1!$A$3</c:f>
              <c:strCache>
                <c:ptCount val="1"/>
                <c:pt idx="0">
                  <c:v>Credit</c:v>
                </c:pt>
              </c:strCache>
            </c:strRef>
          </c:tx>
          <c:spPr>
            <a:solidFill>
              <a:srgbClr val="94B9DA"/>
            </a:solidFill>
            <a:ln w="12700" cap="flat">
              <a:noFill/>
              <a:miter lim="400000"/>
            </a:ln>
            <a:effectLst/>
          </c:spPr>
          <c:invertIfNegative val="0"/>
          <c:dLbls>
            <c:numFmt formatCode="#,##0" sourceLinked="0"/>
            <c:txPr>
              <a:bodyPr/>
              <a:lstStyle/>
              <a:p>
                <a:pPr>
                  <a:defRPr b="0" i="0" strike="noStrike" sz="1586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Sheet1!$B$1:$C$1</c:f>
              <c:strCache>
                <c:ptCount val="2"/>
                <c:pt idx="0">
                  <c:v>Fall 2023</c:v>
                </c:pt>
                <c:pt idx="1">
                  <c:v>Spring 2024</c:v>
                </c:pt>
              </c:strCache>
            </c:strRef>
          </c:cat>
          <c:val>
            <c:numRef>
              <c:f>Sheet1!$B$3:$C$3</c:f>
              <c:numCache>
                <c:ptCount val="2"/>
                <c:pt idx="0">
                  <c:v>1.000000</c:v>
                </c:pt>
                <c:pt idx="1">
                  <c:v>30.000000</c:v>
                </c:pt>
              </c:numCache>
            </c:numRef>
          </c:val>
        </c:ser>
        <c:ser>
          <c:idx val="2"/>
          <c:order val="2"/>
          <c:tx>
            <c:strRef>
              <c:f>Sheet1!$A$4</c:f>
              <c:strCache>
                <c:ptCount val="1"/>
                <c:pt idx="0">
                  <c:v>Other</c:v>
                </c:pt>
              </c:strCache>
            </c:strRef>
          </c:tx>
          <c:spPr>
            <a:solidFill>
              <a:srgbClr val="002C64"/>
            </a:solidFill>
            <a:ln w="12700" cap="flat">
              <a:noFill/>
              <a:miter lim="400000"/>
            </a:ln>
            <a:effectLst/>
          </c:spPr>
          <c:invertIfNegative val="0"/>
          <c:dLbls>
            <c:numFmt formatCode="#,##0" sourceLinked="0"/>
            <c:txPr>
              <a:bodyPr/>
              <a:lstStyle/>
              <a:p>
                <a:pPr>
                  <a:defRPr b="0" i="0" strike="noStrike" sz="15860" u="none">
                    <a:solidFill>
                      <a:srgbClr val="FFFFFF"/>
                    </a:solidFill>
                    <a:latin typeface="Helvetica Neue"/>
                  </a:defRPr>
                </a:pPr>
              </a:p>
            </c:txPr>
            <c:dLblPos val="inEnd"/>
            <c:showLegendKey val="0"/>
            <c:showVal val="0"/>
            <c:showCatName val="0"/>
            <c:showSerName val="0"/>
            <c:showPercent val="0"/>
            <c:showBubbleSize val="0"/>
            <c:showLeaderLines val="0"/>
          </c:dLbls>
          <c:cat>
            <c:strRef>
              <c:f>Sheet1!$B$1:$C$1</c:f>
              <c:strCache>
                <c:ptCount val="2"/>
                <c:pt idx="0">
                  <c:v>Fall 2023</c:v>
                </c:pt>
                <c:pt idx="1">
                  <c:v>Spring 2024</c:v>
                </c:pt>
              </c:strCache>
            </c:strRef>
          </c:cat>
          <c:val>
            <c:numRef>
              <c:f>Sheet1!$B$4:$C$4</c:f>
              <c:numCache>
                <c:ptCount val="2"/>
                <c:pt idx="0">
                  <c:v>4.000000</c:v>
                </c:pt>
                <c:pt idx="1">
                  <c:v>4.000000</c:v>
                </c:pt>
              </c:numCache>
            </c:numRef>
          </c:val>
        </c:ser>
        <c:gapWidth val="40"/>
        <c:overlap val="100"/>
        <c:axId val="2094734552"/>
        <c:axId val="2094734553"/>
      </c:barChart>
      <c:catAx>
        <c:axId val="2094734552"/>
        <c:scaling>
          <c:orientation val="maxMin"/>
        </c:scaling>
        <c:delete val="0"/>
        <c:axPos val="l"/>
        <c:numFmt formatCode="General" sourceLinked="0"/>
        <c:majorTickMark val="none"/>
        <c:minorTickMark val="none"/>
        <c:tickLblPos val="nextTo"/>
        <c:spPr>
          <a:ln w="12700" cap="flat">
            <a:solidFill>
              <a:srgbClr val="000000"/>
            </a:solidFill>
            <a:prstDash val="solid"/>
            <a:miter lim="400000"/>
          </a:ln>
        </c:spPr>
        <c:txPr>
          <a:bodyPr rot="0"/>
          <a:lstStyle/>
          <a:p>
            <a:pPr>
              <a:defRPr b="0" i="0" strike="noStrike" sz="4740" u="none">
                <a:solidFill>
                  <a:srgbClr val="5E5E5E"/>
                </a:solidFill>
                <a:latin typeface="Helvetica Neue"/>
              </a:defRPr>
            </a:pPr>
          </a:p>
        </c:txPr>
        <c:crossAx val="2094734553"/>
        <c:crosses val="autoZero"/>
        <c:auto val="1"/>
        <c:lblAlgn val="ctr"/>
        <c:noMultiLvlLbl val="1"/>
      </c:catAx>
      <c:valAx>
        <c:axId val="2094734553"/>
        <c:scaling>
          <c:orientation val="minMax"/>
        </c:scaling>
        <c:delete val="0"/>
        <c:axPos val="b"/>
        <c:majorGridlines>
          <c:spPr>
            <a:ln w="3175" cap="flat">
              <a:solidFill>
                <a:srgbClr val="B8B8B8"/>
              </a:solidFill>
              <a:prstDash val="solid"/>
              <a:miter lim="400000"/>
            </a:ln>
          </c:spPr>
        </c:majorGridlines>
        <c:numFmt formatCode="General" sourceLinked="0"/>
        <c:majorTickMark val="none"/>
        <c:minorTickMark val="none"/>
        <c:tickLblPos val="high"/>
        <c:spPr>
          <a:ln w="12700" cap="flat">
            <a:noFill/>
            <a:prstDash val="solid"/>
            <a:miter lim="400000"/>
          </a:ln>
        </c:spPr>
        <c:txPr>
          <a:bodyPr rot="0"/>
          <a:lstStyle/>
          <a:p>
            <a:pPr>
              <a:defRPr b="0" i="0" strike="noStrike" sz="4860" u="none">
                <a:solidFill>
                  <a:srgbClr val="000000"/>
                </a:solidFill>
                <a:latin typeface="Helvetica Neue"/>
              </a:defRPr>
            </a:pPr>
          </a:p>
        </c:txPr>
        <c:crossAx val="2094734552"/>
        <c:crosses val="autoZero"/>
        <c:crossBetween val="between"/>
        <c:majorUnit val="10"/>
        <c:minorUnit val="5"/>
      </c:valAx>
      <c:spPr>
        <a:noFill/>
        <a:ln w="12700" cap="flat">
          <a:noFill/>
          <a:miter lim="400000"/>
        </a:ln>
        <a:effectLst/>
      </c:spPr>
    </c:plotArea>
    <c:legend>
      <c:legendPos val="r"/>
      <c:layout>
        <c:manualLayout>
          <c:xMode val="edge"/>
          <c:yMode val="edge"/>
          <c:x val="0.846257"/>
          <c:y val="0.0804435"/>
          <c:w val="0.153743"/>
          <c:h val="0.511359"/>
        </c:manualLayout>
      </c:layout>
      <c:overlay val="1"/>
      <c:spPr>
        <a:noFill/>
        <a:ln w="12700" cap="flat">
          <a:noFill/>
          <a:miter lim="400000"/>
        </a:ln>
        <a:effectLst/>
      </c:spPr>
      <c:txPr>
        <a:bodyPr rot="0"/>
        <a:lstStyle/>
        <a:p>
          <a:pPr>
            <a:defRPr b="0" i="0" strike="noStrike" sz="4470" u="none">
              <a:solidFill>
                <a:srgbClr val="000000"/>
              </a:solidFill>
              <a:latin typeface="Helvetica Neue"/>
            </a:defRPr>
          </a:pPr>
        </a:p>
      </c:txPr>
    </c:legend>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4470" u="none">
                <a:solidFill>
                  <a:srgbClr val="000000"/>
                </a:solidFill>
                <a:latin typeface="Helvetica Neue"/>
              </a:defRPr>
            </a:pPr>
            <a:r>
              <a:rPr b="0" i="0" strike="noStrike" sz="4470" u="none">
                <a:solidFill>
                  <a:srgbClr val="000000"/>
                </a:solidFill>
                <a:latin typeface="Helvetica Neue"/>
              </a:rPr>
              <a:t>CS-CURE Enrollment</a:t>
            </a:r>
          </a:p>
        </c:rich>
      </c:tx>
      <c:layout>
        <c:manualLayout>
          <c:xMode val="edge"/>
          <c:yMode val="edge"/>
          <c:x val="0.298618"/>
          <c:y val="0.468516"/>
          <c:w val="0.402763"/>
          <c:h val="0.0314843"/>
        </c:manualLayout>
      </c:layout>
      <c:overlay val="1"/>
      <c:spPr>
        <a:noFill/>
        <a:effectLst/>
      </c:spPr>
    </c:title>
    <c:autoTitleDeleted val="1"/>
    <c:plotArea>
      <c:layout>
        <c:manualLayout>
          <c:layoutTarget val="inner"/>
          <c:xMode val="edge"/>
          <c:yMode val="edge"/>
          <c:x val="0.271384"/>
          <c:y val="0.271384"/>
          <c:w val="0.457233"/>
          <c:h val="0.444733"/>
        </c:manualLayout>
      </c:layout>
      <c:doughnutChart>
        <c:varyColors val="0"/>
        <c:ser>
          <c:idx val="0"/>
          <c:order val="0"/>
          <c:tx>
            <c:strRef>
              <c:f>Sheet1!$A$2</c:f>
              <c:strCache>
                <c:ptCount val="1"/>
                <c:pt idx="0">
                  <c:v>Region 1</c:v>
                </c:pt>
              </c:strCache>
            </c:strRef>
          </c:tx>
          <c:spPr>
            <a:solidFill>
              <a:srgbClr val="2E578C"/>
            </a:solidFill>
            <a:ln w="12700" cap="flat">
              <a:noFill/>
              <a:miter lim="400000"/>
            </a:ln>
            <a:effectLst/>
          </c:spPr>
          <c:explosion val="0"/>
          <c:dPt>
            <c:idx val="0"/>
            <c:explosion val="0"/>
            <c:spPr>
              <a:solidFill>
                <a:srgbClr val="2E578C"/>
              </a:solidFill>
              <a:ln w="12700" cap="flat">
                <a:noFill/>
                <a:miter lim="400000"/>
              </a:ln>
              <a:effectLst/>
            </c:spPr>
          </c:dPt>
          <c:dPt>
            <c:idx val="1"/>
            <c:explosion val="0"/>
            <c:spPr>
              <a:solidFill>
                <a:srgbClr val="5D9648"/>
              </a:solidFill>
              <a:ln w="12700" cap="flat">
                <a:noFill/>
                <a:miter lim="400000"/>
              </a:ln>
              <a:effectLst/>
            </c:spPr>
          </c:dPt>
          <c:dPt>
            <c:idx val="2"/>
            <c:explosion val="0"/>
            <c:spPr>
              <a:solidFill>
                <a:srgbClr val="E7A13D"/>
              </a:solidFill>
              <a:ln w="12700" cap="flat">
                <a:noFill/>
                <a:miter lim="400000"/>
              </a:ln>
              <a:effectLst/>
            </c:spPr>
          </c:dPt>
          <c:dPt>
            <c:idx val="3"/>
            <c:explosion val="0"/>
            <c:spPr>
              <a:solidFill>
                <a:srgbClr val="BC2D30"/>
              </a:solidFill>
              <a:ln w="12700" cap="flat">
                <a:noFill/>
                <a:miter lim="400000"/>
              </a:ln>
              <a:effectLst/>
            </c:spPr>
          </c:dPt>
          <c:dLbls>
            <c:dLbl>
              <c:idx val="0"/>
              <c:numFmt formatCode="#,##0%" sourceLinked="0"/>
              <c:txPr>
                <a:bodyPr/>
                <a:lstStyle/>
                <a:p>
                  <a:pPr>
                    <a:defRPr b="0" i="0" strike="noStrike" sz="4470" u="none">
                      <a:solidFill>
                        <a:srgbClr val="000000"/>
                      </a:solidFill>
                      <a:latin typeface="Helvetica Neue"/>
                    </a:defRPr>
                  </a:pPr>
                </a:p>
              </c:txPr>
              <c:showLegendKey val="0"/>
              <c:showVal val="0"/>
              <c:showCatName val="1"/>
              <c:showSerName val="0"/>
              <c:showPercent val="1"/>
              <c:showBubbleSize val="0"/>
            </c:dLbl>
            <c:dLbl>
              <c:idx val="1"/>
              <c:numFmt formatCode="#,##0%" sourceLinked="0"/>
              <c:txPr>
                <a:bodyPr/>
                <a:lstStyle/>
                <a:p>
                  <a:pPr>
                    <a:defRPr b="0" i="0" strike="noStrike" sz="4470" u="none">
                      <a:solidFill>
                        <a:srgbClr val="000000"/>
                      </a:solidFill>
                      <a:latin typeface="Helvetica Neue"/>
                    </a:defRPr>
                  </a:pPr>
                </a:p>
              </c:txPr>
              <c:showLegendKey val="0"/>
              <c:showVal val="0"/>
              <c:showCatName val="1"/>
              <c:showSerName val="0"/>
              <c:showPercent val="1"/>
              <c:showBubbleSize val="0"/>
            </c:dLbl>
            <c:dLbl>
              <c:idx val="2"/>
              <c:numFmt formatCode="#,##0%" sourceLinked="0"/>
              <c:txPr>
                <a:bodyPr/>
                <a:lstStyle/>
                <a:p>
                  <a:pPr>
                    <a:defRPr b="0" i="0" strike="noStrike" sz="4470" u="none">
                      <a:solidFill>
                        <a:srgbClr val="000000"/>
                      </a:solidFill>
                      <a:latin typeface="Helvetica Neue"/>
                    </a:defRPr>
                  </a:pPr>
                </a:p>
              </c:txPr>
              <c:showLegendKey val="0"/>
              <c:showVal val="0"/>
              <c:showCatName val="1"/>
              <c:showSerName val="0"/>
              <c:showPercent val="1"/>
              <c:showBubbleSize val="0"/>
            </c:dLbl>
            <c:dLbl>
              <c:idx val="3"/>
              <c:numFmt formatCode="#,##0%" sourceLinked="0"/>
              <c:txPr>
                <a:bodyPr/>
                <a:lstStyle/>
                <a:p>
                  <a:pPr>
                    <a:defRPr b="0" i="0" strike="noStrike" sz="4470" u="none">
                      <a:solidFill>
                        <a:srgbClr val="000000"/>
                      </a:solidFill>
                      <a:latin typeface="Helvetica Neue"/>
                    </a:defRPr>
                  </a:pPr>
                </a:p>
              </c:txPr>
              <c:showLegendKey val="0"/>
              <c:showVal val="0"/>
              <c:showCatName val="1"/>
              <c:showSerName val="0"/>
              <c:showPercent val="1"/>
              <c:showBubbleSize val="0"/>
            </c:dLbl>
            <c:numFmt formatCode="#,##0%" sourceLinked="0"/>
            <c:txPr>
              <a:bodyPr/>
              <a:lstStyle/>
              <a:p>
                <a:pPr>
                  <a:defRPr b="0" i="0" strike="noStrike" sz="4470" u="none">
                    <a:solidFill>
                      <a:srgbClr val="000000"/>
                    </a:solidFill>
                    <a:latin typeface="Helvetica Neue"/>
                  </a:defRPr>
                </a:pPr>
              </a:p>
            </c:txPr>
            <c:showLegendKey val="0"/>
            <c:showVal val="0"/>
            <c:showCatName val="1"/>
            <c:showSerName val="0"/>
            <c:showPercent val="1"/>
            <c:showBubbleSize val="0"/>
            <c:showLeaderLines val="1"/>
            <c:leaderLines>
              <c:spPr>
                <a:noFill/>
                <a:ln w="6350" cap="flat">
                  <a:solidFill>
                    <a:srgbClr val="000000"/>
                  </a:solidFill>
                  <a:prstDash val="solid"/>
                  <a:miter lim="400000"/>
                </a:ln>
                <a:effectLst/>
              </c:spPr>
            </c:leaderLines>
          </c:dLbls>
          <c:cat>
            <c:strRef>
              <c:f>Sheet1!$B$1:$E$1</c:f>
              <c:strCache>
                <c:ptCount val="4"/>
                <c:pt idx="0">
                  <c:v>Senior</c:v>
                </c:pt>
                <c:pt idx="1">
                  <c:v>Junior</c:v>
                </c:pt>
                <c:pt idx="2">
                  <c:v>Sophomore</c:v>
                </c:pt>
                <c:pt idx="3">
                  <c:v>Freshmen</c:v>
                </c:pt>
              </c:strCache>
            </c:strRef>
          </c:cat>
          <c:val>
            <c:numRef>
              <c:f>Sheet1!$B$2:$E$2</c:f>
              <c:numCache>
                <c:ptCount val="4"/>
                <c:pt idx="0">
                  <c:v>5.000000</c:v>
                </c:pt>
                <c:pt idx="1">
                  <c:v>14.000000</c:v>
                </c:pt>
                <c:pt idx="2">
                  <c:v>3.000000</c:v>
                </c:pt>
                <c:pt idx="3">
                  <c:v>1.000000</c:v>
                </c:pt>
              </c:numCache>
            </c:numRef>
          </c:val>
        </c:ser>
        <c:firstSliceAng val="0"/>
        <c:holeSize val="75"/>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9" name="Shape 159"/>
          <p:cNvSpPr/>
          <p:nvPr>
            <p:ph type="sldImg"/>
          </p:nvPr>
        </p:nvSpPr>
        <p:spPr>
          <a:xfrm>
            <a:off x="1143000" y="685800"/>
            <a:ext cx="4572000" cy="3429000"/>
          </a:xfrm>
          <a:prstGeom prst="rect">
            <a:avLst/>
          </a:prstGeom>
        </p:spPr>
        <p:txBody>
          <a:bodyPr/>
          <a:lstStyle/>
          <a:p>
            <a:pPr/>
          </a:p>
        </p:txBody>
      </p:sp>
      <p:sp>
        <p:nvSpPr>
          <p:cNvPr id="160" name="Shape 16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First, let’s start with some important terminology in the field.</a:t>
            </a:r>
          </a:p>
          <a:p>
            <a:pPr>
              <a:defRPr b="1"/>
            </a:pPr>
            <a:r>
              <a:t>Data analytics </a:t>
            </a:r>
            <a:r>
              <a:rPr b="0"/>
              <a:t>and </a:t>
            </a:r>
            <a:r>
              <a:t>data analysis</a:t>
            </a:r>
            <a:r>
              <a:rPr b="0"/>
              <a:t> actually refer to different things. [advance]</a:t>
            </a:r>
            <a:endParaRPr b="0"/>
          </a:p>
          <a:p>
            <a:pPr>
              <a:defRPr b="1"/>
            </a:pPr>
            <a:r>
              <a:rPr b="0"/>
              <a:t>Data </a:t>
            </a:r>
            <a:r>
              <a:t>analytics</a:t>
            </a:r>
            <a:r>
              <a:rPr b="0"/>
              <a:t> refers to the broad field of study, where data and tools are used for applications in business, for example. [advance]</a:t>
            </a:r>
            <a:endParaRPr b="0"/>
          </a:p>
          <a:p>
            <a:pPr>
              <a:defRPr b="1"/>
            </a:pPr>
            <a:r>
              <a:rPr b="0"/>
              <a:t>Data </a:t>
            </a:r>
            <a:r>
              <a:t>analysis</a:t>
            </a:r>
            <a:r>
              <a:rPr b="0"/>
              <a:t> is the term for these specific tools, actions, or techniques which are used. [advance]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marL="407458" indent="-407458">
              <a:buSzPct val="100000"/>
              <a:buAutoNum type="arabicPeriod" startAt="1"/>
            </a:pPr>
            <a:r>
              <a:t>Capturing raw data from relevant sources. This may be structured or unstructured, manually gathered or automatically acquired, acquired at once or over time.</a:t>
            </a:r>
          </a:p>
          <a:p>
            <a:pPr marL="407458" indent="-407458">
              <a:buSzPct val="100000"/>
              <a:buAutoNum type="arabicPeriod" startAt="1"/>
            </a:pPr>
            <a:r>
              <a:t>Before we can analyze data, it needs to be formatted. This involves cleaning and loading the data into storage.</a:t>
            </a:r>
          </a:p>
          <a:p>
            <a:pPr marL="407458" indent="-407458">
              <a:buSzPct val="100000"/>
              <a:buAutoNum type="arabicPeriod" startAt="1"/>
            </a:pPr>
            <a:r>
              <a:t>Different from preparation, we refer to a separate step of </a:t>
            </a:r>
            <a:r>
              <a:rPr i="1"/>
              <a:t>preprocessing</a:t>
            </a:r>
            <a:r>
              <a:t> the data, which involves taking a closer look for patterns and biases within the data.</a:t>
            </a:r>
          </a:p>
          <a:p>
            <a:pPr marL="407458" indent="-407458">
              <a:buSzPct val="100000"/>
              <a:buAutoNum type="arabicPeriod" startAt="1"/>
            </a:pPr>
            <a:r>
              <a:t>Finally, data is ready for analysis, where a range of techniques can be applied to gain insights from the data.</a:t>
            </a:r>
          </a:p>
          <a:p>
            <a:pPr marL="407458" indent="-407458">
              <a:buSzPct val="100000"/>
              <a:buAutoNum type="arabicPeriod" startAt="1"/>
            </a:pPr>
            <a:r>
              <a:t>Communication of insights through reports and visualizations is the final step, enabling discoveries to be applied to real-world problems.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defRPr b="1"/>
            </a:pPr>
            <a:r>
              <a:t>Data acquisition </a:t>
            </a:r>
            <a:r>
              <a:rPr b="0"/>
              <a:t>very generally refers to the process of gathering data for a task.</a:t>
            </a:r>
            <a:endParaRPr b="0"/>
          </a:p>
          <a:p>
            <a:pPr>
              <a:defRPr b="1"/>
            </a:pPr>
            <a:r>
              <a:rPr b="0"/>
              <a:t>While this is always inherently task-specific, it is critical to [advance] consider the quality, integrity, and reliability of your source when gathering the data for analysis.</a:t>
            </a:r>
            <a:endParaRPr b="0"/>
          </a:p>
          <a:p>
            <a:pPr>
              <a:defRPr b="1"/>
            </a:pPr>
            <a:r>
              <a:rPr b="0"/>
              <a:t>No data source will always be perfect, so the topic of uncertainty will be important no matter the source.</a:t>
            </a:r>
            <a:endParaRPr b="0"/>
          </a:p>
          <a:p>
            <a:pPr>
              <a:defRPr b="1"/>
            </a:pPr>
            <a:r>
              <a:rPr b="0"/>
              <a:t>Some common examples of data sources include [advance]</a:t>
            </a:r>
            <a:endParaRPr b="0"/>
          </a:p>
          <a:p>
            <a:pPr marL="279400" indent="-279400">
              <a:buSzPct val="123000"/>
              <a:buChar char="-"/>
              <a:defRPr b="1"/>
            </a:pPr>
            <a:r>
              <a:rPr b="0"/>
              <a:t>application programming interfaces (or APIs), if you are a programmer and there is a source of data opened by a provider</a:t>
            </a:r>
            <a:endParaRPr b="0"/>
          </a:p>
          <a:p>
            <a:pPr marL="279400" indent="-279400">
              <a:buSzPct val="123000"/>
              <a:buChar char="-"/>
              <a:defRPr b="1"/>
            </a:pPr>
            <a:r>
              <a:rPr b="0"/>
              <a:t>Web-crawling or web-scraping approaches, wherein no API exists for a resource but you develop a set of scripts to mine the data from the Internet</a:t>
            </a:r>
            <a:endParaRPr b="0"/>
          </a:p>
          <a:p>
            <a:pPr marL="279400" indent="-279400">
              <a:buSzPct val="123000"/>
              <a:buChar char="-"/>
              <a:defRPr b="1"/>
            </a:pPr>
            <a:r>
              <a:rPr b="0"/>
              <a:t>Open source repositories, which are publicly available and free resources provided for communities to collaborate and improve</a:t>
            </a:r>
            <a:endParaRPr b="0"/>
          </a:p>
          <a:p>
            <a:pPr marL="279400" indent="-279400">
              <a:buSzPct val="123000"/>
              <a:buChar char="-"/>
              <a:defRPr b="1"/>
            </a:pPr>
            <a:r>
              <a:rPr b="0"/>
              <a:t>And finally, data loggers or more broadly the data acquisition systems for physical measurements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If you’re working on data from a physical phenomenon, then data acquisition is centered around the physical properties you aim to measure.</a:t>
            </a:r>
          </a:p>
          <a:p>
            <a:pPr/>
            <a:r>
              <a:t>This may include for example temperature, humidity, fluid flow, gas pressures, vibrations, and so on.</a:t>
            </a:r>
          </a:p>
          <a:p>
            <a:pPr/>
            <a:r>
              <a:t>In this case, the goal is to sample signals measured and convert the samples into digital values (numeric values) which are more useful to our data science techniques.</a:t>
            </a:r>
          </a:p>
          <a:p>
            <a:pPr/>
            <a:r>
              <a:t>We refer to these analog to digital data acquisition systems by any of the acronyms “DAS”, “DAQ”, or “DAU” - an example diagram of components is shown on the right. </a:t>
            </a:r>
          </a:p>
          <a:p>
            <a:pPr/>
            <a:r>
              <a:t>Sensors in the system convert physical parameters to electrical signals.</a:t>
            </a:r>
          </a:p>
          <a:p>
            <a:pPr/>
            <a:r>
              <a:t>Signals are then conditioned, to be in a form for digital conversion, and processed by the computer.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(Read bullet 1) </a:t>
            </a:r>
          </a:p>
          <a:p>
            <a:pPr/>
            <a:r>
              <a:t>There is an expression (advance slide): “</a:t>
            </a:r>
            <a:r>
              <a:rPr b="1"/>
              <a:t>garbage in, garbage out</a:t>
            </a:r>
            <a:r>
              <a:t>”!</a:t>
            </a:r>
          </a:p>
          <a:p>
            <a:pPr/>
            <a:r>
              <a:t>Your best algorithm will only be as good as the data it is given.</a:t>
            </a:r>
          </a:p>
          <a:p>
            <a:pPr/>
            <a:r>
              <a:t>If we can put quality data into our project, then we can expect good results using data science approaches.</a:t>
            </a:r>
          </a:p>
          <a:p>
            <a:pPr/>
            <a:r>
              <a:t>This is especially true if we extend our data for use in machine learning applications, which rely on the data to infer qualities about any new data that becomes available.</a:t>
            </a:r>
          </a:p>
          <a:p>
            <a:pPr/>
            <a:r>
              <a:t>(Advance slide)</a:t>
            </a:r>
          </a:p>
          <a:p>
            <a:pPr/>
            <a:r>
              <a:t>Relating to data quality, you should question any </a:t>
            </a:r>
            <a:r>
              <a:rPr b="1"/>
              <a:t>outliers</a:t>
            </a:r>
            <a:r>
              <a:t> in your data. </a:t>
            </a:r>
          </a:p>
          <a:p>
            <a:pPr/>
            <a:r>
              <a:t>These are samples which lie far beyond the typical range for a class.</a:t>
            </a:r>
          </a:p>
          <a:p>
            <a:pPr/>
            <a:r>
              <a:t>Suppose I am gathering data where each sample is an animal. (Advance slide)</a:t>
            </a:r>
          </a:p>
          <a:p>
            <a:pPr/>
            <a:r>
              <a:t>It is critical to examine data within each category to ensure that you are aware of any inconsistencies in the definition of that data range.</a:t>
            </a:r>
          </a:p>
          <a:p>
            <a:pPr/>
            <a:r>
              <a:t>In this example, suppose we examine the “bear” data from the dataset. (Advance slide)</a:t>
            </a:r>
          </a:p>
          <a:p>
            <a:pPr/>
            <a:r>
              <a:t>Taking a look at only the bear data (advance through), we may find data which is technically labeled correctly but which is definitely an outlier in comparison with the other data and which may not be relevant to the problem we are trying to solve.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defRPr b="1"/>
            </a:pPr>
            <a:r>
              <a:t>Data acquisition </a:t>
            </a:r>
            <a:r>
              <a:rPr b="0"/>
              <a:t>very generally refers to the process of gathering data for a task.</a:t>
            </a:r>
            <a:endParaRPr b="0"/>
          </a:p>
          <a:p>
            <a:pPr>
              <a:defRPr b="1"/>
            </a:pPr>
            <a:r>
              <a:rPr b="0"/>
              <a:t>While this is always inherently task-specific, it is critical to [advance] consider the quality, integrity, and reliability of your source when gathering the data for analysis.</a:t>
            </a:r>
            <a:endParaRPr b="0"/>
          </a:p>
          <a:p>
            <a:pPr>
              <a:defRPr b="1"/>
            </a:pPr>
            <a:r>
              <a:rPr b="0"/>
              <a:t>No data source will always be perfect, so the topic of uncertainty will be important no matter the source.</a:t>
            </a:r>
            <a:endParaRPr b="0"/>
          </a:p>
          <a:p>
            <a:pPr>
              <a:defRPr b="1"/>
            </a:pPr>
            <a:r>
              <a:rPr b="0"/>
              <a:t>Some common examples of data sources include [advance]</a:t>
            </a:r>
            <a:endParaRPr b="0"/>
          </a:p>
          <a:p>
            <a:pPr marL="279400" indent="-279400">
              <a:buSzPct val="123000"/>
              <a:buChar char="-"/>
              <a:defRPr b="1"/>
            </a:pPr>
            <a:r>
              <a:rPr b="0"/>
              <a:t>application programming interfaces (or APIs), if you are a programmer and there is a source of data opened by a provider</a:t>
            </a:r>
            <a:endParaRPr b="0"/>
          </a:p>
          <a:p>
            <a:pPr marL="279400" indent="-279400">
              <a:buSzPct val="123000"/>
              <a:buChar char="-"/>
              <a:defRPr b="1"/>
            </a:pPr>
            <a:r>
              <a:rPr b="0"/>
              <a:t>Web-crawling or web-scraping approaches, wherein no API exists for a resource but you develop a set of scripts to mine the data from the Internet</a:t>
            </a:r>
            <a:endParaRPr b="0"/>
          </a:p>
          <a:p>
            <a:pPr marL="279400" indent="-279400">
              <a:buSzPct val="123000"/>
              <a:buChar char="-"/>
              <a:defRPr b="1"/>
            </a:pPr>
            <a:r>
              <a:rPr b="0"/>
              <a:t>Open source repositories, which are publicly available and free resources provided for communities to collaborate and improve</a:t>
            </a:r>
            <a:endParaRPr b="0"/>
          </a:p>
          <a:p>
            <a:pPr marL="279400" indent="-279400">
              <a:buSzPct val="123000"/>
              <a:buChar char="-"/>
              <a:defRPr b="1"/>
            </a:pPr>
            <a:r>
              <a:rPr b="0"/>
              <a:t>And finally, data loggers or more broadly the data acquisition systems for physical measurements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Error in data analysis can take on many forms. [advance]</a:t>
            </a:r>
          </a:p>
          <a:p>
            <a:pPr/>
            <a:r>
              <a:t>We refer to </a:t>
            </a:r>
            <a:r>
              <a:rPr b="1"/>
              <a:t>systematic error </a:t>
            </a:r>
            <a:r>
              <a:t>also as a term of </a:t>
            </a:r>
            <a:r>
              <a:rPr b="1"/>
              <a:t>bias</a:t>
            </a:r>
            <a:r>
              <a:t> or statistical bias, these are tendencies in the system to cause differences between facts and our results.</a:t>
            </a:r>
          </a:p>
          <a:p>
            <a:pPr/>
            <a:r>
              <a:t>In comparison, [advance] </a:t>
            </a:r>
            <a:r>
              <a:rPr b="1"/>
              <a:t>random error </a:t>
            </a:r>
            <a:r>
              <a:t>or random variation, refers to the variation between observations due to factors that are not within control.</a:t>
            </a:r>
          </a:p>
          <a:p>
            <a:pPr/>
            <a:r>
              <a:t>Random errors for example occur in multiple observations taken from a failing or overloaded piece of equipment.</a:t>
            </a:r>
          </a:p>
          <a:p>
            <a:pPr/>
            <a:r>
              <a:t>For an example of systematic errors, we can look at the bias of a statistic [advance].</a:t>
            </a:r>
          </a:p>
          <a:p>
            <a:pPr/>
            <a:r>
              <a:t>Let’s let T be a statistic used to estimate a parameter X, and E of T will denote the expected value of T.</a:t>
            </a:r>
          </a:p>
          <a:p>
            <a:pPr/>
            <a:r>
              <a:t>In this case, [advance], the bias of T,X is assumed to be the bias of T,</a:t>
            </a:r>
          </a:p>
          <a:p>
            <a:pPr/>
            <a:r>
              <a:t>And the bias of T is equal to the expected value of T, minus X.</a:t>
            </a:r>
          </a:p>
          <a:p>
            <a:pPr/>
            <a:r>
              <a:t>If the value of “bias of T,X” is zero, we know that T (our statistic) is an unbiased estimator for our parameters such as X.</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defRPr b="1"/>
            </a:pPr>
            <a:r>
              <a:rPr b="0"/>
              <a:t>In testing and validation, </a:t>
            </a:r>
            <a:r>
              <a:t>accuracy </a:t>
            </a:r>
            <a:r>
              <a:rPr b="0"/>
              <a:t>refers to the measure of how close a predicted result is to the known true value.</a:t>
            </a:r>
            <a:endParaRPr b="0"/>
          </a:p>
          <a:p>
            <a:pPr>
              <a:defRPr b="1"/>
            </a:pPr>
            <a:r>
              <a:t>Precision</a:t>
            </a:r>
            <a:r>
              <a:rPr b="0"/>
              <a:t> refers to the consistency of these predictions in relation over multiple tests.</a:t>
            </a:r>
            <a:endParaRPr b="0"/>
          </a:p>
          <a:p>
            <a:pPr>
              <a:defRPr b="1"/>
            </a:pPr>
            <a:r>
              <a:rPr b="0"/>
              <a:t>Let’s imagine a target used for target practice. [advance]</a:t>
            </a:r>
            <a:endParaRPr b="0"/>
          </a:p>
          <a:p>
            <a:pPr>
              <a:defRPr b="1"/>
            </a:pPr>
            <a:r>
              <a:rPr b="0"/>
              <a:t>The goal is to hit the center of the target only. We regard these examples as both </a:t>
            </a:r>
            <a:r>
              <a:rPr b="0" i="1"/>
              <a:t>accurate</a:t>
            </a:r>
            <a:r>
              <a:rPr b="0"/>
              <a:t> and </a:t>
            </a:r>
            <a:r>
              <a:rPr b="0" i="1"/>
              <a:t>precise</a:t>
            </a:r>
            <a:r>
              <a:rPr b="0"/>
              <a:t> as they are neatly grouped in the center of the target, the goal.</a:t>
            </a:r>
            <a:endParaRPr b="0"/>
          </a:p>
          <a:p>
            <a:pPr>
              <a:defRPr b="1"/>
            </a:pPr>
            <a:r>
              <a:rPr b="0"/>
              <a:t>Were they spread out slightly [advance] like these, we would still regard the examples as fairly accurate (they lose a little accuracy when they are no longer in the center circle), however they are not precise, as they are not grouped together.</a:t>
            </a:r>
            <a:endParaRPr b="0"/>
          </a:p>
          <a:p>
            <a:pPr>
              <a:defRPr b="1"/>
            </a:pPr>
            <a:r>
              <a:rPr b="0"/>
              <a:t>Likewise, [advance] we can have examples clustered nicely as in this case - this is precise, but not accurate, as our goal is to get them at the center of the target.</a:t>
            </a:r>
            <a:endParaRPr b="0"/>
          </a:p>
          <a:p>
            <a:pPr>
              <a:defRPr b="1"/>
            </a:pPr>
            <a:r>
              <a:rPr b="0"/>
              <a:t>[advance]</a:t>
            </a:r>
            <a:endParaRPr b="0"/>
          </a:p>
          <a:p>
            <a:pPr>
              <a:defRPr b="1"/>
            </a:pPr>
            <a:r>
              <a:rPr b="0"/>
              <a:t>Finally, we can see this last set of examples is neither accurate (at the center of the target) nor precise.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r>
              <a:rPr b="1"/>
              <a:t>Uncertainty</a:t>
            </a:r>
            <a:r>
              <a:t> is reported in terms of </a:t>
            </a:r>
            <a:r>
              <a:rPr b="1"/>
              <a:t>confidence</a:t>
            </a:r>
            <a:r>
              <a:t>.</a:t>
            </a:r>
          </a:p>
          <a:p>
            <a:pPr/>
            <a:r>
              <a:t>Confidence intervals provide a range of estimates for an unknown parameter.</a:t>
            </a:r>
          </a:p>
          <a:p>
            <a:pPr/>
            <a:r>
              <a:t>Mean values reflect an average of the observations or samples, over the number of samples/observations taken.</a:t>
            </a:r>
          </a:p>
          <a:p>
            <a:pPr/>
            <a:r>
              <a:t>The standard deviation measures the spread of the data, giving more of an indication how far a sample is spread from the mean.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bg>
      <p:bgPr>
        <a:solidFill>
          <a:schemeClr val="accent1">
            <a:hueOff val="114395"/>
            <a:lumOff val="-24975"/>
          </a:schemeClr>
        </a:solidFill>
      </p:bgPr>
    </p:bg>
    <p:spTree>
      <p:nvGrpSpPr>
        <p:cNvPr id="1" name=""/>
        <p:cNvGrpSpPr/>
        <p:nvPr/>
      </p:nvGrpSpPr>
      <p:grpSpPr>
        <a:xfrm>
          <a:off x="0" y="0"/>
          <a:ext cx="0" cy="0"/>
          <a:chOff x="0" y="0"/>
          <a:chExt cx="0" cy="0"/>
        </a:xfrm>
      </p:grpSpPr>
      <p:sp>
        <p:nvSpPr>
          <p:cNvPr id="12"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solidFill>
                  <a:srgbClr val="FFFFFF"/>
                </a:solidFill>
              </a:defRPr>
            </a:lvl1pPr>
          </a:lstStyle>
          <a:p>
            <a:pPr/>
            <a:r>
              <a:t>Author and Date</a:t>
            </a:r>
          </a:p>
        </p:txBody>
      </p:sp>
      <p:sp>
        <p:nvSpPr>
          <p:cNvPr id="13"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FFFFFF"/>
                </a:solidFill>
              </a:defRPr>
            </a:lvl1pPr>
          </a:lstStyle>
          <a:p>
            <a:pPr/>
            <a:r>
              <a:t>Presentation Title</a:t>
            </a:r>
          </a:p>
        </p:txBody>
      </p:sp>
      <p:sp>
        <p:nvSpPr>
          <p:cNvPr id="14"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0" defTabSz="825500">
              <a:lnSpc>
                <a:spcPct val="100000"/>
              </a:lnSpc>
              <a:spcBef>
                <a:spcPts val="0"/>
              </a:spcBef>
              <a:buSzTx/>
              <a:buNone/>
              <a:defRPr b="1" sz="5500">
                <a:solidFill>
                  <a:srgbClr val="FFFFFF"/>
                </a:solidFill>
              </a:defRPr>
            </a:lvl2pPr>
            <a:lvl3pPr marL="0" indent="0" defTabSz="825500">
              <a:lnSpc>
                <a:spcPct val="100000"/>
              </a:lnSpc>
              <a:spcBef>
                <a:spcPts val="0"/>
              </a:spcBef>
              <a:buSzTx/>
              <a:buNone/>
              <a:defRPr b="1" sz="5500">
                <a:solidFill>
                  <a:srgbClr val="FFFFFF"/>
                </a:solidFill>
              </a:defRPr>
            </a:lvl3pPr>
            <a:lvl4pPr marL="0" indent="0" defTabSz="825500">
              <a:lnSpc>
                <a:spcPct val="100000"/>
              </a:lnSpc>
              <a:spcBef>
                <a:spcPts val="0"/>
              </a:spcBef>
              <a:buSzTx/>
              <a:buNone/>
              <a:defRPr b="1" sz="5500">
                <a:solidFill>
                  <a:srgbClr val="FFFFFF"/>
                </a:solidFill>
              </a:defRPr>
            </a:lvl4pPr>
            <a:lvl5pPr marL="0" indent="0" defTabSz="825500">
              <a:lnSpc>
                <a:spcPct val="100000"/>
              </a:lnSpc>
              <a:spcBef>
                <a:spcPts val="0"/>
              </a:spcBef>
              <a:buSzTx/>
              <a:buNone/>
              <a:defRPr b="1" sz="5500">
                <a:solidFill>
                  <a:srgbClr val="FFFFFF"/>
                </a:solidFill>
              </a:defRPr>
            </a:lvl5pPr>
          </a:lstStyle>
          <a:p>
            <a:pPr/>
            <a:r>
              <a:t>Presentation Subtitle</a:t>
            </a:r>
          </a:p>
          <a:p>
            <a:pPr lvl="1"/>
            <a:r>
              <a:t/>
            </a:r>
          </a:p>
          <a:p>
            <a:pPr lvl="2"/>
            <a:r>
              <a:t/>
            </a:r>
          </a:p>
          <a:p>
            <a:pPr lvl="3"/>
            <a:r>
              <a:t/>
            </a:r>
          </a:p>
          <a:p>
            <a:pPr lvl="4"/>
            <a:r>
              <a:t/>
            </a:r>
          </a:p>
        </p:txBody>
      </p:sp>
      <p:sp>
        <p:nvSpPr>
          <p:cNvPr id="15"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spTree>
      <p:nvGrpSpPr>
        <p:cNvPr id="1" name=""/>
        <p:cNvGrpSpPr/>
        <p:nvPr/>
      </p:nvGrpSpPr>
      <p:grpSpPr>
        <a:xfrm>
          <a:off x="0" y="0"/>
          <a:ext cx="0" cy="0"/>
          <a:chOff x="0" y="0"/>
          <a:chExt cx="0" cy="0"/>
        </a:xfrm>
      </p:grpSpPr>
      <p:sp>
        <p:nvSpPr>
          <p:cNvPr id="99"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00"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spTree>
      <p:nvGrpSpPr>
        <p:cNvPr id="1" name=""/>
        <p:cNvGrpSpPr/>
        <p:nvPr/>
      </p:nvGrpSpPr>
      <p:grpSpPr>
        <a:xfrm>
          <a:off x="0" y="0"/>
          <a:ext cx="0" cy="0"/>
          <a:chOff x="0" y="0"/>
          <a:chExt cx="0" cy="0"/>
        </a:xfrm>
      </p:grpSpPr>
      <p:sp>
        <p:nvSpPr>
          <p:cNvPr id="107"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8"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9"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16"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7"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469900">
              <a:spcBef>
                <a:spcPts val="0"/>
              </a:spcBef>
              <a:buSzTx/>
              <a:buNone/>
              <a:defRPr spc="-170" sz="8500">
                <a:latin typeface="Helvetica Neue Medium"/>
                <a:ea typeface="Helvetica Neue Medium"/>
                <a:cs typeface="Helvetica Neue Medium"/>
                <a:sym typeface="Helvetica Neue Medium"/>
              </a:defRPr>
            </a:lvl2pPr>
            <a:lvl3pPr marL="638923" indent="-469900">
              <a:spcBef>
                <a:spcPts val="0"/>
              </a:spcBef>
              <a:buSzTx/>
              <a:buNone/>
              <a:defRPr spc="-170" sz="8500">
                <a:latin typeface="Helvetica Neue Medium"/>
                <a:ea typeface="Helvetica Neue Medium"/>
                <a:cs typeface="Helvetica Neue Medium"/>
                <a:sym typeface="Helvetica Neue Medium"/>
              </a:defRPr>
            </a:lvl3pPr>
            <a:lvl4pPr marL="638923" indent="-469900">
              <a:spcBef>
                <a:spcPts val="0"/>
              </a:spcBef>
              <a:buSzTx/>
              <a:buNone/>
              <a:defRPr spc="-170" sz="8500">
                <a:latin typeface="Helvetica Neue Medium"/>
                <a:ea typeface="Helvetica Neue Medium"/>
                <a:cs typeface="Helvetica Neue Medium"/>
                <a:sym typeface="Helvetica Neue Medium"/>
              </a:defRPr>
            </a:lvl4pPr>
            <a:lvl5pPr marL="638923" indent="-469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8"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25"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6"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7"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8"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35"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6" name="Slide Number"/>
          <p:cNvSpPr txBox="1"/>
          <p:nvPr>
            <p:ph type="sldNum" sz="quarter" idx="2"/>
          </p:nvPr>
        </p:nvSpPr>
        <p:spPr>
          <a:xfrm>
            <a:off x="12001499" y="13080999"/>
            <a:ext cx="368505"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3"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150" name="Slide Title"/>
          <p:cNvSpPr txBox="1"/>
          <p:nvPr>
            <p:ph type="title" hasCustomPrompt="1"/>
          </p:nvPr>
        </p:nvSpPr>
        <p:spPr>
          <a:prstGeom prst="rect">
            <a:avLst/>
          </a:prstGeom>
        </p:spPr>
        <p:txBody>
          <a:bodyPr/>
          <a:lstStyle/>
          <a:p>
            <a:pPr/>
            <a:r>
              <a:t>Slide Title</a:t>
            </a:r>
          </a:p>
        </p:txBody>
      </p:sp>
      <p:sp>
        <p:nvSpPr>
          <p:cNvPr id="151"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153"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22"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3"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4"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5"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6"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spTree>
      <p:nvGrpSpPr>
        <p:cNvPr id="1" name=""/>
        <p:cNvGrpSpPr/>
        <p:nvPr/>
      </p:nvGrpSpPr>
      <p:grpSpPr>
        <a:xfrm>
          <a:off x="0" y="0"/>
          <a:ext cx="0" cy="0"/>
          <a:chOff x="0" y="0"/>
          <a:chExt cx="0" cy="0"/>
        </a:xfrm>
      </p:grpSpPr>
      <p:sp>
        <p:nvSpPr>
          <p:cNvPr id="33"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4"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5"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6" name="Slide Number"/>
          <p:cNvSpPr txBox="1"/>
          <p:nvPr>
            <p:ph type="sldNum" sz="quarter" idx="2"/>
          </p:nvPr>
        </p:nvSpPr>
        <p:spPr>
          <a:xfrm>
            <a:off x="12001499" y="13085233"/>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Slide Title"/>
          <p:cNvSpPr txBox="1"/>
          <p:nvPr>
            <p:ph type="title" hasCustomPrompt="1"/>
          </p:nvPr>
        </p:nvSpPr>
        <p:spPr>
          <a:prstGeom prst="rect">
            <a:avLst/>
          </a:prstGeom>
        </p:spPr>
        <p:txBody>
          <a:bodyPr/>
          <a:lstStyle/>
          <a:p>
            <a:pPr/>
            <a:r>
              <a:t>Slide Title</a:t>
            </a:r>
          </a:p>
        </p:txBody>
      </p:sp>
      <p:sp>
        <p:nvSpPr>
          <p:cNvPr id="44"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5"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53"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4"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3"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4"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5"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bg>
      <p:bgPr>
        <a:solidFill>
          <a:schemeClr val="accent1">
            <a:hueOff val="114395"/>
            <a:lumOff val="-24975"/>
          </a:schemeClr>
        </a:solidFill>
      </p:bgPr>
    </p:bg>
    <p:spTree>
      <p:nvGrpSpPr>
        <p:cNvPr id="1" name=""/>
        <p:cNvGrpSpPr/>
        <p:nvPr/>
      </p:nvGrpSpPr>
      <p:grpSpPr>
        <a:xfrm>
          <a:off x="0" y="0"/>
          <a:ext cx="0" cy="0"/>
          <a:chOff x="0" y="0"/>
          <a:chExt cx="0" cy="0"/>
        </a:xfrm>
      </p:grpSpPr>
      <p:sp>
        <p:nvSpPr>
          <p:cNvPr id="72"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FFFFFF"/>
                </a:solidFill>
                <a:latin typeface="Helvetica Neue Medium"/>
                <a:ea typeface="Helvetica Neue Medium"/>
                <a:cs typeface="Helvetica Neue Medium"/>
                <a:sym typeface="Helvetica Neue Medium"/>
              </a:defRPr>
            </a:lvl1pPr>
          </a:lstStyle>
          <a:p>
            <a:pPr/>
            <a:r>
              <a:t>Section Title</a:t>
            </a:r>
          </a:p>
        </p:txBody>
      </p:sp>
      <p:sp>
        <p:nvSpPr>
          <p:cNvPr id="73" name="Slide Number"/>
          <p:cNvSpPr txBox="1"/>
          <p:nvPr>
            <p:ph type="sldNum" sz="quarter" idx="2"/>
          </p:nvPr>
        </p:nvSpPr>
        <p:spPr>
          <a:xfrm>
            <a:off x="12001499" y="13085233"/>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80"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1"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2"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sp>
        <p:nvSpPr>
          <p:cNvPr id="89"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90"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1"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0" defTabSz="825500">
              <a:lnSpc>
                <a:spcPct val="100000"/>
              </a:lnSpc>
              <a:spcBef>
                <a:spcPts val="1800"/>
              </a:spcBef>
              <a:buSzTx/>
              <a:buNone/>
              <a:defRPr spc="-55" sz="5500"/>
            </a:lvl2pPr>
            <a:lvl3pPr marL="0" indent="0" defTabSz="825500">
              <a:lnSpc>
                <a:spcPct val="100000"/>
              </a:lnSpc>
              <a:spcBef>
                <a:spcPts val="1800"/>
              </a:spcBef>
              <a:buSzTx/>
              <a:buNone/>
              <a:defRPr spc="-55" sz="5500"/>
            </a:lvl3pPr>
            <a:lvl4pPr marL="0" indent="0" defTabSz="825500">
              <a:lnSpc>
                <a:spcPct val="100000"/>
              </a:lnSpc>
              <a:spcBef>
                <a:spcPts val="1800"/>
              </a:spcBef>
              <a:buSzTx/>
              <a:buNone/>
              <a:defRPr spc="-55" sz="5500"/>
            </a:lvl4pPr>
            <a:lvl5pPr marL="0" indent="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2"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The University of Texas at San Antonio    |     Department of Computer Science      |       CS-CURE"/>
          <p:cNvSpPr txBox="1"/>
          <p:nvPr/>
        </p:nvSpPr>
        <p:spPr>
          <a:xfrm>
            <a:off x="115431" y="13214655"/>
            <a:ext cx="23300945" cy="473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500">
                <a:solidFill>
                  <a:srgbClr val="929292"/>
                </a:solidFill>
              </a:defRPr>
            </a:lvl1pPr>
          </a:lstStyle>
          <a:p>
            <a:pPr/>
            <a:r>
              <a:t>The University of Texas at San Antonio    |     Department of Computer Science      |       CS-CURE</a:t>
            </a:r>
          </a:p>
        </p:txBody>
      </p:sp>
      <p:sp>
        <p:nvSpPr>
          <p:cNvPr id="5" name="Slide Number"/>
          <p:cNvSpPr txBox="1"/>
          <p:nvPr>
            <p:ph type="sldNum" sz="quarter" idx="2"/>
          </p:nvPr>
        </p:nvSpPr>
        <p:spPr>
          <a:xfrm>
            <a:off x="23679127" y="13264211"/>
            <a:ext cx="368504"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solidFill>
                  <a:srgbClr val="5E5E5E"/>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matplotlib.org"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informationisbeautiful.net/visualizations/what-the-health-netflix-documentary-fact-checked-debunked/" TargetMode="External"/><Relationship Id="rId3" Type="http://schemas.openxmlformats.org/officeDocument/2006/relationships/image" Target="../media/image4.png"/><Relationship Id="rId4" Type="http://schemas.openxmlformats.org/officeDocument/2006/relationships/hyperlink" Target="https://informationisbeautiful.net/visualizations/based-on-a-true-true-story/" TargetMode="External"/><Relationship Id="rId5" Type="http://schemas.openxmlformats.org/officeDocument/2006/relationships/image" Target="../media/image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hyperlink" Target="https://informationisbeautiful.net/visualizations/spotify-apple-music-tidal-music-streaming-services-royalty-rates-compared/"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research.utsa.edu/compliance/irb.html"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research.utsa.edu/compliance/irb.html" TargetMode="External"/><Relationship Id="rId3" Type="http://schemas.openxmlformats.org/officeDocument/2006/relationships/image" Target="../media/image8.png"/><Relationship Id="rId4" Type="http://schemas.openxmlformats.org/officeDocument/2006/relationships/image" Target="../media/image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tif"/><Relationship Id="rId6" Type="http://schemas.openxmlformats.org/officeDocument/2006/relationships/image" Target="../media/image1.png"/><Relationship Id="rId7" Type="http://schemas.openxmlformats.org/officeDocument/2006/relationships/hyperlink" Target="https://new.nsf.gov/focus-areas/artificial-intelligence/nairr"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Amanda Fernandez, Ph.D…"/>
          <p:cNvSpPr txBox="1"/>
          <p:nvPr>
            <p:ph type="body" idx="21"/>
          </p:nvPr>
        </p:nvSpPr>
        <p:spPr>
          <a:xfrm>
            <a:off x="1206499" y="11839048"/>
            <a:ext cx="11119096" cy="1385058"/>
          </a:xfrm>
          <a:prstGeom prst="rect">
            <a:avLst/>
          </a:prstGeom>
          <a:extLst>
            <a:ext uri="{C572A759-6A51-4108-AA02-DFA0A04FC94B}">
              <ma14:wrappingTextBoxFlag xmlns:ma14="http://schemas.microsoft.com/office/mac/drawingml/2011/main" val="1"/>
            </a:ext>
          </a:extLst>
        </p:spPr>
        <p:txBody>
          <a:bodyPr/>
          <a:lstStyle/>
          <a:p>
            <a:pPr/>
            <a:r>
              <a:t>Amanda Fernandez, Ph.D</a:t>
            </a:r>
          </a:p>
          <a:p>
            <a:pPr>
              <a:defRPr b="0"/>
            </a:pPr>
            <a:r>
              <a:t>UTSA Department of Computer Science</a:t>
            </a:r>
          </a:p>
        </p:txBody>
      </p:sp>
      <p:sp>
        <p:nvSpPr>
          <p:cNvPr id="163" name="UTSA CS 4593: CS-CURE"/>
          <p:cNvSpPr txBox="1"/>
          <p:nvPr>
            <p:ph type="ctrTitle"/>
          </p:nvPr>
        </p:nvSpPr>
        <p:spPr>
          <a:prstGeom prst="rect">
            <a:avLst/>
          </a:prstGeom>
        </p:spPr>
        <p:txBody>
          <a:bodyPr/>
          <a:lstStyle>
            <a:lvl1pPr>
              <a:defRPr>
                <a:effectLst>
                  <a:outerShdw sx="100000" sy="100000" kx="0" ky="0" algn="b" rotWithShape="0" blurRad="12700" dist="63500" dir="18900000">
                    <a:srgbClr val="000000"/>
                  </a:outerShdw>
                </a:effectLst>
              </a:defRPr>
            </a:lvl1pPr>
          </a:lstStyle>
          <a:p>
            <a:pPr/>
            <a:r>
              <a:t>UTSA CS 4593: CS-CURE</a:t>
            </a:r>
          </a:p>
        </p:txBody>
      </p:sp>
      <p:sp>
        <p:nvSpPr>
          <p:cNvPr id="164" name="Course-based Undergraduate Research Experience in CS"/>
          <p:cNvSpPr txBox="1"/>
          <p:nvPr>
            <p:ph type="subTitle" sz="quarter" idx="1"/>
          </p:nvPr>
        </p:nvSpPr>
        <p:spPr>
          <a:prstGeom prst="rect">
            <a:avLst/>
          </a:prstGeom>
        </p:spPr>
        <p:txBody>
          <a:bodyPr/>
          <a:lstStyle>
            <a:lvl1pPr>
              <a:defRPr>
                <a:solidFill>
                  <a:schemeClr val="accent4">
                    <a:hueOff val="-1247790"/>
                    <a:lumOff val="-12326"/>
                  </a:schemeClr>
                </a:solidFill>
                <a:effectLst>
                  <a:outerShdw sx="100000" sy="100000" kx="0" ky="0" algn="b" rotWithShape="0" blurRad="12700" dist="63500" dir="18900000">
                    <a:srgbClr val="000000"/>
                  </a:outerShdw>
                </a:effectLst>
              </a:defRPr>
            </a:lvl1pPr>
          </a:lstStyle>
          <a:p>
            <a:pPr/>
            <a:r>
              <a:t>Course-based Undergraduate Research Experience in CS</a:t>
            </a:r>
          </a:p>
        </p:txBody>
      </p:sp>
      <p:sp>
        <p:nvSpPr>
          <p:cNvPr id="165" name="Spring 2024"/>
          <p:cNvSpPr txBox="1"/>
          <p:nvPr/>
        </p:nvSpPr>
        <p:spPr>
          <a:xfrm>
            <a:off x="14675581" y="12490367"/>
            <a:ext cx="8501920"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r" defTabSz="825500">
              <a:lnSpc>
                <a:spcPct val="100000"/>
              </a:lnSpc>
              <a:spcBef>
                <a:spcPts val="0"/>
              </a:spcBef>
              <a:defRPr b="1" sz="3600">
                <a:solidFill>
                  <a:srgbClr val="FFFFFF"/>
                </a:solidFill>
              </a:defRPr>
            </a:lvl1pPr>
          </a:lstStyle>
          <a:p>
            <a:pPr/>
            <a:r>
              <a:t>Spring 2024</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Data Preparation"/>
          <p:cNvSpPr txBox="1"/>
          <p:nvPr>
            <p:ph type="title"/>
          </p:nvPr>
        </p:nvSpPr>
        <p:spPr>
          <a:prstGeom prst="rect">
            <a:avLst/>
          </a:prstGeom>
        </p:spPr>
        <p:txBody>
          <a:bodyPr/>
          <a:lstStyle/>
          <a:p>
            <a:pPr/>
            <a:r>
              <a:t>Data Preparation</a:t>
            </a:r>
          </a:p>
        </p:txBody>
      </p:sp>
      <p:sp>
        <p:nvSpPr>
          <p:cNvPr id="218" name="Clean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Cleaning</a:t>
            </a:r>
          </a:p>
        </p:txBody>
      </p:sp>
      <p:sp>
        <p:nvSpPr>
          <p:cNvPr id="2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0" name="Better data is preferable to any “fancy” method/algorithm.…"/>
          <p:cNvSpPr txBox="1"/>
          <p:nvPr>
            <p:ph type="body" sz="half" idx="1"/>
          </p:nvPr>
        </p:nvSpPr>
        <p:spPr>
          <a:xfrm>
            <a:off x="1206500" y="4248504"/>
            <a:ext cx="21971000" cy="3799887"/>
          </a:xfrm>
          <a:prstGeom prst="rect">
            <a:avLst/>
          </a:prstGeom>
        </p:spPr>
        <p:txBody>
          <a:bodyPr/>
          <a:lstStyle/>
          <a:p>
            <a:pPr>
              <a:lnSpc>
                <a:spcPct val="100000"/>
              </a:lnSpc>
            </a:pPr>
            <a:r>
              <a:rPr b="1"/>
              <a:t>Better data</a:t>
            </a:r>
            <a:r>
              <a:t> is preferable to any “fancy” method/algorithm.</a:t>
            </a:r>
            <a:br/>
            <a:br/>
          </a:p>
          <a:p>
            <a:pPr>
              <a:lnSpc>
                <a:spcPct val="100000"/>
              </a:lnSpc>
            </a:pPr>
            <a:r>
              <a:t>Question any </a:t>
            </a:r>
            <a:r>
              <a:rPr b="1"/>
              <a:t>outliers</a:t>
            </a:r>
            <a:r>
              <a:t> in your data.</a:t>
            </a:r>
          </a:p>
        </p:txBody>
      </p:sp>
      <p:grpSp>
        <p:nvGrpSpPr>
          <p:cNvPr id="224" name="Group"/>
          <p:cNvGrpSpPr/>
          <p:nvPr/>
        </p:nvGrpSpPr>
        <p:grpSpPr>
          <a:xfrm>
            <a:off x="18818415" y="3866400"/>
            <a:ext cx="4278943" cy="1411200"/>
            <a:chOff x="0" y="0"/>
            <a:chExt cx="4278942" cy="1411199"/>
          </a:xfrm>
        </p:grpSpPr>
        <p:sp>
          <p:nvSpPr>
            <p:cNvPr id="221" name="Garbage Can"/>
            <p:cNvSpPr/>
            <p:nvPr/>
          </p:nvSpPr>
          <p:spPr>
            <a:xfrm>
              <a:off x="0" y="0"/>
              <a:ext cx="1086624" cy="1411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30" y="0"/>
                  </a:moveTo>
                  <a:cubicBezTo>
                    <a:pt x="7082" y="0"/>
                    <a:pt x="6309" y="594"/>
                    <a:pt x="6309" y="1325"/>
                  </a:cubicBezTo>
                  <a:lnTo>
                    <a:pt x="6309" y="2273"/>
                  </a:lnTo>
                  <a:lnTo>
                    <a:pt x="1622" y="2273"/>
                  </a:lnTo>
                  <a:cubicBezTo>
                    <a:pt x="726" y="2273"/>
                    <a:pt x="0" y="2832"/>
                    <a:pt x="0" y="3522"/>
                  </a:cubicBezTo>
                  <a:lnTo>
                    <a:pt x="0" y="5341"/>
                  </a:lnTo>
                  <a:lnTo>
                    <a:pt x="21600" y="5341"/>
                  </a:lnTo>
                  <a:lnTo>
                    <a:pt x="21600" y="3522"/>
                  </a:lnTo>
                  <a:cubicBezTo>
                    <a:pt x="21600" y="2832"/>
                    <a:pt x="20874" y="2273"/>
                    <a:pt x="19978" y="2273"/>
                  </a:cubicBezTo>
                  <a:lnTo>
                    <a:pt x="15291" y="2273"/>
                  </a:lnTo>
                  <a:lnTo>
                    <a:pt x="15291" y="1325"/>
                  </a:lnTo>
                  <a:cubicBezTo>
                    <a:pt x="15291" y="594"/>
                    <a:pt x="14518" y="0"/>
                    <a:pt x="13570" y="0"/>
                  </a:cubicBezTo>
                  <a:lnTo>
                    <a:pt x="8030" y="0"/>
                  </a:lnTo>
                  <a:close/>
                  <a:moveTo>
                    <a:pt x="8030" y="1299"/>
                  </a:moveTo>
                  <a:lnTo>
                    <a:pt x="13570" y="1299"/>
                  </a:lnTo>
                  <a:cubicBezTo>
                    <a:pt x="13588" y="1299"/>
                    <a:pt x="13603" y="1311"/>
                    <a:pt x="13603" y="1325"/>
                  </a:cubicBezTo>
                  <a:lnTo>
                    <a:pt x="13603" y="2273"/>
                  </a:lnTo>
                  <a:lnTo>
                    <a:pt x="7997" y="2273"/>
                  </a:lnTo>
                  <a:lnTo>
                    <a:pt x="7997" y="1325"/>
                  </a:lnTo>
                  <a:cubicBezTo>
                    <a:pt x="7997" y="1311"/>
                    <a:pt x="8012" y="1299"/>
                    <a:pt x="8030" y="1299"/>
                  </a:cubicBezTo>
                  <a:close/>
                  <a:moveTo>
                    <a:pt x="1295" y="6208"/>
                  </a:moveTo>
                  <a:lnTo>
                    <a:pt x="2345" y="20351"/>
                  </a:lnTo>
                  <a:cubicBezTo>
                    <a:pt x="2345" y="21041"/>
                    <a:pt x="3071" y="21600"/>
                    <a:pt x="3967" y="21600"/>
                  </a:cubicBezTo>
                  <a:lnTo>
                    <a:pt x="17633" y="21600"/>
                  </a:lnTo>
                  <a:cubicBezTo>
                    <a:pt x="18529" y="21600"/>
                    <a:pt x="19255" y="21041"/>
                    <a:pt x="19255" y="20351"/>
                  </a:cubicBezTo>
                  <a:lnTo>
                    <a:pt x="20305" y="6208"/>
                  </a:lnTo>
                  <a:lnTo>
                    <a:pt x="1295" y="6208"/>
                  </a:lnTo>
                  <a:close/>
                  <a:moveTo>
                    <a:pt x="5847" y="7963"/>
                  </a:moveTo>
                  <a:cubicBezTo>
                    <a:pt x="6233" y="7949"/>
                    <a:pt x="6562" y="8183"/>
                    <a:pt x="6579" y="8481"/>
                  </a:cubicBezTo>
                  <a:lnTo>
                    <a:pt x="7160" y="18807"/>
                  </a:lnTo>
                  <a:cubicBezTo>
                    <a:pt x="7177" y="19106"/>
                    <a:pt x="6875" y="19360"/>
                    <a:pt x="6487" y="19372"/>
                  </a:cubicBezTo>
                  <a:cubicBezTo>
                    <a:pt x="6477" y="19373"/>
                    <a:pt x="6467" y="19373"/>
                    <a:pt x="6456" y="19372"/>
                  </a:cubicBezTo>
                  <a:cubicBezTo>
                    <a:pt x="6082" y="19372"/>
                    <a:pt x="5771" y="19145"/>
                    <a:pt x="5755" y="18854"/>
                  </a:cubicBezTo>
                  <a:lnTo>
                    <a:pt x="5174" y="8529"/>
                  </a:lnTo>
                  <a:cubicBezTo>
                    <a:pt x="5157" y="8230"/>
                    <a:pt x="5459" y="7976"/>
                    <a:pt x="5847" y="7963"/>
                  </a:cubicBezTo>
                  <a:close/>
                  <a:moveTo>
                    <a:pt x="10800" y="7963"/>
                  </a:moveTo>
                  <a:cubicBezTo>
                    <a:pt x="11188" y="7963"/>
                    <a:pt x="11503" y="8206"/>
                    <a:pt x="11503" y="8505"/>
                  </a:cubicBezTo>
                  <a:lnTo>
                    <a:pt x="11503" y="18831"/>
                  </a:lnTo>
                  <a:cubicBezTo>
                    <a:pt x="11503" y="19130"/>
                    <a:pt x="11188" y="19372"/>
                    <a:pt x="10800" y="19372"/>
                  </a:cubicBezTo>
                  <a:cubicBezTo>
                    <a:pt x="10412" y="19372"/>
                    <a:pt x="10097" y="19130"/>
                    <a:pt x="10097" y="18831"/>
                  </a:cubicBezTo>
                  <a:lnTo>
                    <a:pt x="10097" y="8505"/>
                  </a:lnTo>
                  <a:cubicBezTo>
                    <a:pt x="10097" y="8206"/>
                    <a:pt x="10412" y="7963"/>
                    <a:pt x="10800" y="7963"/>
                  </a:cubicBezTo>
                  <a:close/>
                  <a:moveTo>
                    <a:pt x="15753" y="7963"/>
                  </a:moveTo>
                  <a:cubicBezTo>
                    <a:pt x="16141" y="7976"/>
                    <a:pt x="16442" y="8230"/>
                    <a:pt x="16426" y="8529"/>
                  </a:cubicBezTo>
                  <a:lnTo>
                    <a:pt x="15845" y="18854"/>
                  </a:lnTo>
                  <a:cubicBezTo>
                    <a:pt x="15829" y="19145"/>
                    <a:pt x="15518" y="19372"/>
                    <a:pt x="15144" y="19372"/>
                  </a:cubicBezTo>
                  <a:cubicBezTo>
                    <a:pt x="15133" y="19372"/>
                    <a:pt x="15123" y="19373"/>
                    <a:pt x="15113" y="19372"/>
                  </a:cubicBezTo>
                  <a:cubicBezTo>
                    <a:pt x="14725" y="19360"/>
                    <a:pt x="14423" y="19106"/>
                    <a:pt x="14440" y="18807"/>
                  </a:cubicBezTo>
                  <a:lnTo>
                    <a:pt x="15021" y="8481"/>
                  </a:lnTo>
                  <a:cubicBezTo>
                    <a:pt x="15038" y="8183"/>
                    <a:pt x="15366" y="7949"/>
                    <a:pt x="15753" y="7963"/>
                  </a:cubicBezTo>
                  <a:close/>
                </a:path>
              </a:pathLst>
            </a:cu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2" name="Garbage Can"/>
            <p:cNvSpPr/>
            <p:nvPr/>
          </p:nvSpPr>
          <p:spPr>
            <a:xfrm>
              <a:off x="3192318" y="0"/>
              <a:ext cx="1086625" cy="1411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30" y="0"/>
                  </a:moveTo>
                  <a:cubicBezTo>
                    <a:pt x="7082" y="0"/>
                    <a:pt x="6309" y="594"/>
                    <a:pt x="6309" y="1325"/>
                  </a:cubicBezTo>
                  <a:lnTo>
                    <a:pt x="6309" y="2273"/>
                  </a:lnTo>
                  <a:lnTo>
                    <a:pt x="1622" y="2273"/>
                  </a:lnTo>
                  <a:cubicBezTo>
                    <a:pt x="726" y="2273"/>
                    <a:pt x="0" y="2832"/>
                    <a:pt x="0" y="3522"/>
                  </a:cubicBezTo>
                  <a:lnTo>
                    <a:pt x="0" y="5341"/>
                  </a:lnTo>
                  <a:lnTo>
                    <a:pt x="21600" y="5341"/>
                  </a:lnTo>
                  <a:lnTo>
                    <a:pt x="21600" y="3522"/>
                  </a:lnTo>
                  <a:cubicBezTo>
                    <a:pt x="21600" y="2832"/>
                    <a:pt x="20874" y="2273"/>
                    <a:pt x="19978" y="2273"/>
                  </a:cubicBezTo>
                  <a:lnTo>
                    <a:pt x="15291" y="2273"/>
                  </a:lnTo>
                  <a:lnTo>
                    <a:pt x="15291" y="1325"/>
                  </a:lnTo>
                  <a:cubicBezTo>
                    <a:pt x="15291" y="594"/>
                    <a:pt x="14518" y="0"/>
                    <a:pt x="13570" y="0"/>
                  </a:cubicBezTo>
                  <a:lnTo>
                    <a:pt x="8030" y="0"/>
                  </a:lnTo>
                  <a:close/>
                  <a:moveTo>
                    <a:pt x="8030" y="1299"/>
                  </a:moveTo>
                  <a:lnTo>
                    <a:pt x="13570" y="1299"/>
                  </a:lnTo>
                  <a:cubicBezTo>
                    <a:pt x="13588" y="1299"/>
                    <a:pt x="13603" y="1311"/>
                    <a:pt x="13603" y="1325"/>
                  </a:cubicBezTo>
                  <a:lnTo>
                    <a:pt x="13603" y="2273"/>
                  </a:lnTo>
                  <a:lnTo>
                    <a:pt x="7997" y="2273"/>
                  </a:lnTo>
                  <a:lnTo>
                    <a:pt x="7997" y="1325"/>
                  </a:lnTo>
                  <a:cubicBezTo>
                    <a:pt x="7997" y="1311"/>
                    <a:pt x="8012" y="1299"/>
                    <a:pt x="8030" y="1299"/>
                  </a:cubicBezTo>
                  <a:close/>
                  <a:moveTo>
                    <a:pt x="1295" y="6208"/>
                  </a:moveTo>
                  <a:lnTo>
                    <a:pt x="2345" y="20351"/>
                  </a:lnTo>
                  <a:cubicBezTo>
                    <a:pt x="2345" y="21041"/>
                    <a:pt x="3071" y="21600"/>
                    <a:pt x="3967" y="21600"/>
                  </a:cubicBezTo>
                  <a:lnTo>
                    <a:pt x="17633" y="21600"/>
                  </a:lnTo>
                  <a:cubicBezTo>
                    <a:pt x="18529" y="21600"/>
                    <a:pt x="19255" y="21041"/>
                    <a:pt x="19255" y="20351"/>
                  </a:cubicBezTo>
                  <a:lnTo>
                    <a:pt x="20305" y="6208"/>
                  </a:lnTo>
                  <a:lnTo>
                    <a:pt x="1295" y="6208"/>
                  </a:lnTo>
                  <a:close/>
                  <a:moveTo>
                    <a:pt x="5847" y="7963"/>
                  </a:moveTo>
                  <a:cubicBezTo>
                    <a:pt x="6233" y="7949"/>
                    <a:pt x="6562" y="8183"/>
                    <a:pt x="6579" y="8481"/>
                  </a:cubicBezTo>
                  <a:lnTo>
                    <a:pt x="7160" y="18807"/>
                  </a:lnTo>
                  <a:cubicBezTo>
                    <a:pt x="7177" y="19106"/>
                    <a:pt x="6875" y="19360"/>
                    <a:pt x="6487" y="19372"/>
                  </a:cubicBezTo>
                  <a:cubicBezTo>
                    <a:pt x="6477" y="19373"/>
                    <a:pt x="6467" y="19373"/>
                    <a:pt x="6456" y="19372"/>
                  </a:cubicBezTo>
                  <a:cubicBezTo>
                    <a:pt x="6082" y="19372"/>
                    <a:pt x="5771" y="19145"/>
                    <a:pt x="5755" y="18854"/>
                  </a:cubicBezTo>
                  <a:lnTo>
                    <a:pt x="5174" y="8529"/>
                  </a:lnTo>
                  <a:cubicBezTo>
                    <a:pt x="5157" y="8230"/>
                    <a:pt x="5459" y="7976"/>
                    <a:pt x="5847" y="7963"/>
                  </a:cubicBezTo>
                  <a:close/>
                  <a:moveTo>
                    <a:pt x="10800" y="7963"/>
                  </a:moveTo>
                  <a:cubicBezTo>
                    <a:pt x="11188" y="7963"/>
                    <a:pt x="11503" y="8206"/>
                    <a:pt x="11503" y="8505"/>
                  </a:cubicBezTo>
                  <a:lnTo>
                    <a:pt x="11503" y="18831"/>
                  </a:lnTo>
                  <a:cubicBezTo>
                    <a:pt x="11503" y="19130"/>
                    <a:pt x="11188" y="19372"/>
                    <a:pt x="10800" y="19372"/>
                  </a:cubicBezTo>
                  <a:cubicBezTo>
                    <a:pt x="10412" y="19372"/>
                    <a:pt x="10097" y="19130"/>
                    <a:pt x="10097" y="18831"/>
                  </a:cubicBezTo>
                  <a:lnTo>
                    <a:pt x="10097" y="8505"/>
                  </a:lnTo>
                  <a:cubicBezTo>
                    <a:pt x="10097" y="8206"/>
                    <a:pt x="10412" y="7963"/>
                    <a:pt x="10800" y="7963"/>
                  </a:cubicBezTo>
                  <a:close/>
                  <a:moveTo>
                    <a:pt x="15753" y="7963"/>
                  </a:moveTo>
                  <a:cubicBezTo>
                    <a:pt x="16141" y="7976"/>
                    <a:pt x="16442" y="8230"/>
                    <a:pt x="16426" y="8529"/>
                  </a:cubicBezTo>
                  <a:lnTo>
                    <a:pt x="15845" y="18854"/>
                  </a:lnTo>
                  <a:cubicBezTo>
                    <a:pt x="15829" y="19145"/>
                    <a:pt x="15518" y="19372"/>
                    <a:pt x="15144" y="19372"/>
                  </a:cubicBezTo>
                  <a:cubicBezTo>
                    <a:pt x="15133" y="19372"/>
                    <a:pt x="15123" y="19373"/>
                    <a:pt x="15113" y="19372"/>
                  </a:cubicBezTo>
                  <a:cubicBezTo>
                    <a:pt x="14725" y="19360"/>
                    <a:pt x="14423" y="19106"/>
                    <a:pt x="14440" y="18807"/>
                  </a:cubicBezTo>
                  <a:lnTo>
                    <a:pt x="15021" y="8481"/>
                  </a:lnTo>
                  <a:cubicBezTo>
                    <a:pt x="15038" y="8183"/>
                    <a:pt x="15366" y="7949"/>
                    <a:pt x="15753" y="7963"/>
                  </a:cubicBezTo>
                  <a:close/>
                </a:path>
              </a:pathLst>
            </a:cu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3" name="Arrow"/>
            <p:cNvSpPr/>
            <p:nvPr/>
          </p:nvSpPr>
          <p:spPr>
            <a:xfrm>
              <a:off x="1397561" y="318875"/>
              <a:ext cx="1483820" cy="773449"/>
            </a:xfrm>
            <a:prstGeom prst="rightArrow">
              <a:avLst>
                <a:gd name="adj1" fmla="val 32000"/>
                <a:gd name="adj2" fmla="val 105088"/>
              </a:avLst>
            </a:pr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231" name="Group"/>
          <p:cNvGrpSpPr/>
          <p:nvPr/>
        </p:nvGrpSpPr>
        <p:grpSpPr>
          <a:xfrm>
            <a:off x="3761945" y="8724966"/>
            <a:ext cx="5622990" cy="3988419"/>
            <a:chOff x="0" y="0"/>
            <a:chExt cx="5622988" cy="3988417"/>
          </a:xfrm>
        </p:grpSpPr>
        <p:sp>
          <p:nvSpPr>
            <p:cNvPr id="225" name="Rooster"/>
            <p:cNvSpPr/>
            <p:nvPr/>
          </p:nvSpPr>
          <p:spPr>
            <a:xfrm>
              <a:off x="1535545" y="2268367"/>
              <a:ext cx="1285292" cy="1254333"/>
            </a:xfrm>
            <a:custGeom>
              <a:avLst/>
              <a:gdLst/>
              <a:ahLst/>
              <a:cxnLst>
                <a:cxn ang="0">
                  <a:pos x="wd2" y="hd2"/>
                </a:cxn>
                <a:cxn ang="5400000">
                  <a:pos x="wd2" y="hd2"/>
                </a:cxn>
                <a:cxn ang="10800000">
                  <a:pos x="wd2" y="hd2"/>
                </a:cxn>
                <a:cxn ang="16200000">
                  <a:pos x="wd2" y="hd2"/>
                </a:cxn>
              </a:cxnLst>
              <a:rect l="0" t="0" r="r" b="b"/>
              <a:pathLst>
                <a:path w="20832" h="21352" fill="norm" stroke="1" extrusionOk="0">
                  <a:moveTo>
                    <a:pt x="17824" y="2"/>
                  </a:moveTo>
                  <a:cubicBezTo>
                    <a:pt x="17786" y="8"/>
                    <a:pt x="17751" y="40"/>
                    <a:pt x="17748" y="91"/>
                  </a:cubicBezTo>
                  <a:lnTo>
                    <a:pt x="17694" y="875"/>
                  </a:lnTo>
                  <a:cubicBezTo>
                    <a:pt x="17691" y="928"/>
                    <a:pt x="17627" y="951"/>
                    <a:pt x="17595" y="909"/>
                  </a:cubicBezTo>
                  <a:cubicBezTo>
                    <a:pt x="17490" y="772"/>
                    <a:pt x="17318" y="530"/>
                    <a:pt x="17211" y="309"/>
                  </a:cubicBezTo>
                  <a:cubicBezTo>
                    <a:pt x="17169" y="224"/>
                    <a:pt x="17050" y="247"/>
                    <a:pt x="17038" y="342"/>
                  </a:cubicBezTo>
                  <a:cubicBezTo>
                    <a:pt x="16950" y="1057"/>
                    <a:pt x="17455" y="1072"/>
                    <a:pt x="16335" y="862"/>
                  </a:cubicBezTo>
                  <a:cubicBezTo>
                    <a:pt x="16221" y="844"/>
                    <a:pt x="16161" y="998"/>
                    <a:pt x="16254" y="1070"/>
                  </a:cubicBezTo>
                  <a:lnTo>
                    <a:pt x="16363" y="1156"/>
                  </a:lnTo>
                  <a:cubicBezTo>
                    <a:pt x="16430" y="1208"/>
                    <a:pt x="16419" y="1317"/>
                    <a:pt x="16343" y="1354"/>
                  </a:cubicBezTo>
                  <a:lnTo>
                    <a:pt x="16164" y="1441"/>
                  </a:lnTo>
                  <a:cubicBezTo>
                    <a:pt x="16091" y="1477"/>
                    <a:pt x="16057" y="1568"/>
                    <a:pt x="16089" y="1646"/>
                  </a:cubicBezTo>
                  <a:cubicBezTo>
                    <a:pt x="16317" y="2114"/>
                    <a:pt x="16337" y="2201"/>
                    <a:pt x="16488" y="2272"/>
                  </a:cubicBezTo>
                  <a:cubicBezTo>
                    <a:pt x="16633" y="2339"/>
                    <a:pt x="16872" y="2393"/>
                    <a:pt x="17162" y="2248"/>
                  </a:cubicBezTo>
                  <a:cubicBezTo>
                    <a:pt x="17643" y="2006"/>
                    <a:pt x="17907" y="2297"/>
                    <a:pt x="17907" y="2297"/>
                  </a:cubicBezTo>
                  <a:cubicBezTo>
                    <a:pt x="17907" y="2297"/>
                    <a:pt x="15592" y="2536"/>
                    <a:pt x="15054" y="6401"/>
                  </a:cubicBezTo>
                  <a:cubicBezTo>
                    <a:pt x="15054" y="6402"/>
                    <a:pt x="13146" y="10413"/>
                    <a:pt x="9189" y="7743"/>
                  </a:cubicBezTo>
                  <a:cubicBezTo>
                    <a:pt x="8789" y="4871"/>
                    <a:pt x="6559" y="3670"/>
                    <a:pt x="4615" y="3670"/>
                  </a:cubicBezTo>
                  <a:cubicBezTo>
                    <a:pt x="2616" y="3670"/>
                    <a:pt x="-666" y="5555"/>
                    <a:pt x="119" y="10133"/>
                  </a:cubicBezTo>
                  <a:cubicBezTo>
                    <a:pt x="716" y="7113"/>
                    <a:pt x="1665" y="6379"/>
                    <a:pt x="1665" y="6379"/>
                  </a:cubicBezTo>
                  <a:cubicBezTo>
                    <a:pt x="1665" y="6379"/>
                    <a:pt x="-74" y="9615"/>
                    <a:pt x="1896" y="11842"/>
                  </a:cubicBezTo>
                  <a:cubicBezTo>
                    <a:pt x="1594" y="10475"/>
                    <a:pt x="1392" y="8915"/>
                    <a:pt x="2439" y="7331"/>
                  </a:cubicBezTo>
                  <a:cubicBezTo>
                    <a:pt x="1947" y="9380"/>
                    <a:pt x="2155" y="10689"/>
                    <a:pt x="2643" y="11617"/>
                  </a:cubicBezTo>
                  <a:cubicBezTo>
                    <a:pt x="2591" y="9749"/>
                    <a:pt x="3501" y="8777"/>
                    <a:pt x="3501" y="8777"/>
                  </a:cubicBezTo>
                  <a:cubicBezTo>
                    <a:pt x="3501" y="8777"/>
                    <a:pt x="2521" y="12272"/>
                    <a:pt x="4101" y="14259"/>
                  </a:cubicBezTo>
                  <a:cubicBezTo>
                    <a:pt x="3702" y="11652"/>
                    <a:pt x="4791" y="9858"/>
                    <a:pt x="4791" y="9858"/>
                  </a:cubicBezTo>
                  <a:cubicBezTo>
                    <a:pt x="4362" y="12775"/>
                    <a:pt x="5175" y="14117"/>
                    <a:pt x="5175" y="14117"/>
                  </a:cubicBezTo>
                  <a:cubicBezTo>
                    <a:pt x="5175" y="14117"/>
                    <a:pt x="5313" y="12776"/>
                    <a:pt x="5732" y="12068"/>
                  </a:cubicBezTo>
                  <a:cubicBezTo>
                    <a:pt x="5716" y="12412"/>
                    <a:pt x="5752" y="12738"/>
                    <a:pt x="5823" y="13042"/>
                  </a:cubicBezTo>
                  <a:cubicBezTo>
                    <a:pt x="6102" y="14238"/>
                    <a:pt x="6948" y="15200"/>
                    <a:pt x="8048" y="15627"/>
                  </a:cubicBezTo>
                  <a:cubicBezTo>
                    <a:pt x="8613" y="15846"/>
                    <a:pt x="9335" y="16124"/>
                    <a:pt x="9962" y="16360"/>
                  </a:cubicBezTo>
                  <a:cubicBezTo>
                    <a:pt x="9942" y="17904"/>
                    <a:pt x="10990" y="18444"/>
                    <a:pt x="10990" y="18444"/>
                  </a:cubicBezTo>
                  <a:lnTo>
                    <a:pt x="11202" y="18264"/>
                  </a:lnTo>
                  <a:lnTo>
                    <a:pt x="11451" y="20105"/>
                  </a:lnTo>
                  <a:cubicBezTo>
                    <a:pt x="11417" y="20540"/>
                    <a:pt x="10892" y="20686"/>
                    <a:pt x="10564" y="20686"/>
                  </a:cubicBezTo>
                  <a:cubicBezTo>
                    <a:pt x="10236" y="20686"/>
                    <a:pt x="9985" y="21285"/>
                    <a:pt x="9985" y="21285"/>
                  </a:cubicBezTo>
                  <a:cubicBezTo>
                    <a:pt x="9985" y="21285"/>
                    <a:pt x="10193" y="21205"/>
                    <a:pt x="10354" y="21158"/>
                  </a:cubicBezTo>
                  <a:cubicBezTo>
                    <a:pt x="10354" y="21158"/>
                    <a:pt x="10584" y="21595"/>
                    <a:pt x="11226" y="21151"/>
                  </a:cubicBezTo>
                  <a:cubicBezTo>
                    <a:pt x="11365" y="21056"/>
                    <a:pt x="11485" y="20993"/>
                    <a:pt x="11567" y="20955"/>
                  </a:cubicBezTo>
                  <a:lnTo>
                    <a:pt x="11567" y="20967"/>
                  </a:lnTo>
                  <a:cubicBezTo>
                    <a:pt x="11567" y="20967"/>
                    <a:pt x="11844" y="21174"/>
                    <a:pt x="12273" y="21291"/>
                  </a:cubicBezTo>
                  <a:cubicBezTo>
                    <a:pt x="12467" y="21344"/>
                    <a:pt x="13383" y="21447"/>
                    <a:pt x="13607" y="21150"/>
                  </a:cubicBezTo>
                  <a:lnTo>
                    <a:pt x="14119" y="21285"/>
                  </a:lnTo>
                  <a:cubicBezTo>
                    <a:pt x="14189" y="20815"/>
                    <a:pt x="13943" y="20603"/>
                    <a:pt x="13549" y="20633"/>
                  </a:cubicBezTo>
                  <a:cubicBezTo>
                    <a:pt x="13109" y="20668"/>
                    <a:pt x="12441" y="20530"/>
                    <a:pt x="12227" y="20107"/>
                  </a:cubicBezTo>
                  <a:cubicBezTo>
                    <a:pt x="12227" y="20107"/>
                    <a:pt x="12064" y="19160"/>
                    <a:pt x="11908" y="18251"/>
                  </a:cubicBezTo>
                  <a:cubicBezTo>
                    <a:pt x="12027" y="18323"/>
                    <a:pt x="12145" y="18370"/>
                    <a:pt x="12234" y="18372"/>
                  </a:cubicBezTo>
                  <a:cubicBezTo>
                    <a:pt x="12241" y="17923"/>
                    <a:pt x="12394" y="17550"/>
                    <a:pt x="12506" y="17334"/>
                  </a:cubicBezTo>
                  <a:cubicBezTo>
                    <a:pt x="12516" y="17345"/>
                    <a:pt x="12527" y="17355"/>
                    <a:pt x="12538" y="17365"/>
                  </a:cubicBezTo>
                  <a:cubicBezTo>
                    <a:pt x="13301" y="18699"/>
                    <a:pt x="14446" y="18710"/>
                    <a:pt x="14446" y="18710"/>
                  </a:cubicBezTo>
                  <a:lnTo>
                    <a:pt x="14485" y="18411"/>
                  </a:lnTo>
                  <a:lnTo>
                    <a:pt x="15896" y="20273"/>
                  </a:lnTo>
                  <a:cubicBezTo>
                    <a:pt x="16012" y="20708"/>
                    <a:pt x="15587" y="20686"/>
                    <a:pt x="15245" y="20686"/>
                  </a:cubicBezTo>
                  <a:cubicBezTo>
                    <a:pt x="14902" y="20686"/>
                    <a:pt x="14849" y="21285"/>
                    <a:pt x="14849" y="21285"/>
                  </a:cubicBezTo>
                  <a:cubicBezTo>
                    <a:pt x="14849" y="21285"/>
                    <a:pt x="15039" y="21205"/>
                    <a:pt x="15191" y="21158"/>
                  </a:cubicBezTo>
                  <a:cubicBezTo>
                    <a:pt x="15191" y="21158"/>
                    <a:pt x="15583" y="21595"/>
                    <a:pt x="16099" y="21151"/>
                  </a:cubicBezTo>
                  <a:cubicBezTo>
                    <a:pt x="16209" y="21057"/>
                    <a:pt x="16311" y="20995"/>
                    <a:pt x="16382" y="20956"/>
                  </a:cubicBezTo>
                  <a:lnTo>
                    <a:pt x="16391" y="20967"/>
                  </a:lnTo>
                  <a:cubicBezTo>
                    <a:pt x="16391" y="20967"/>
                    <a:pt x="16753" y="21174"/>
                    <a:pt x="17242" y="21291"/>
                  </a:cubicBezTo>
                  <a:cubicBezTo>
                    <a:pt x="17462" y="21344"/>
                    <a:pt x="18454" y="21447"/>
                    <a:pt x="18584" y="21150"/>
                  </a:cubicBezTo>
                  <a:lnTo>
                    <a:pt x="19165" y="21285"/>
                  </a:lnTo>
                  <a:cubicBezTo>
                    <a:pt x="19076" y="20815"/>
                    <a:pt x="18746" y="20603"/>
                    <a:pt x="18345" y="20633"/>
                  </a:cubicBezTo>
                  <a:cubicBezTo>
                    <a:pt x="17898" y="20668"/>
                    <a:pt x="17152" y="20530"/>
                    <a:pt x="16781" y="20107"/>
                  </a:cubicBezTo>
                  <a:cubicBezTo>
                    <a:pt x="16781" y="20107"/>
                    <a:pt x="15928" y="19035"/>
                    <a:pt x="15165" y="18088"/>
                  </a:cubicBezTo>
                  <a:cubicBezTo>
                    <a:pt x="15334" y="18089"/>
                    <a:pt x="15437" y="18085"/>
                    <a:pt x="15437" y="18085"/>
                  </a:cubicBezTo>
                  <a:cubicBezTo>
                    <a:pt x="15437" y="18085"/>
                    <a:pt x="14762" y="16541"/>
                    <a:pt x="17255" y="14893"/>
                  </a:cubicBezTo>
                  <a:cubicBezTo>
                    <a:pt x="19748" y="13246"/>
                    <a:pt x="19696" y="10573"/>
                    <a:pt x="19504" y="8815"/>
                  </a:cubicBezTo>
                  <a:cubicBezTo>
                    <a:pt x="19312" y="7057"/>
                    <a:pt x="19463" y="6188"/>
                    <a:pt x="19463" y="6188"/>
                  </a:cubicBezTo>
                  <a:cubicBezTo>
                    <a:pt x="19917" y="6708"/>
                    <a:pt x="20310" y="6301"/>
                    <a:pt x="20308" y="5890"/>
                  </a:cubicBezTo>
                  <a:cubicBezTo>
                    <a:pt x="20306" y="5488"/>
                    <a:pt x="20027" y="5202"/>
                    <a:pt x="19818" y="4767"/>
                  </a:cubicBezTo>
                  <a:cubicBezTo>
                    <a:pt x="19597" y="4383"/>
                    <a:pt x="19847" y="4024"/>
                    <a:pt x="20192" y="4135"/>
                  </a:cubicBezTo>
                  <a:cubicBezTo>
                    <a:pt x="20510" y="4225"/>
                    <a:pt x="20573" y="4055"/>
                    <a:pt x="20573" y="4055"/>
                  </a:cubicBezTo>
                  <a:cubicBezTo>
                    <a:pt x="20573" y="4055"/>
                    <a:pt x="20696" y="4090"/>
                    <a:pt x="20775" y="4258"/>
                  </a:cubicBezTo>
                  <a:cubicBezTo>
                    <a:pt x="20934" y="4063"/>
                    <a:pt x="20758" y="3486"/>
                    <a:pt x="20254" y="3299"/>
                  </a:cubicBezTo>
                  <a:cubicBezTo>
                    <a:pt x="20734" y="2764"/>
                    <a:pt x="20366" y="2124"/>
                    <a:pt x="20205" y="2000"/>
                  </a:cubicBezTo>
                  <a:cubicBezTo>
                    <a:pt x="20256" y="1902"/>
                    <a:pt x="20291" y="1718"/>
                    <a:pt x="20297" y="1545"/>
                  </a:cubicBezTo>
                  <a:cubicBezTo>
                    <a:pt x="20300" y="1448"/>
                    <a:pt x="20180" y="1407"/>
                    <a:pt x="20127" y="1487"/>
                  </a:cubicBezTo>
                  <a:cubicBezTo>
                    <a:pt x="20098" y="1531"/>
                    <a:pt x="20066" y="1575"/>
                    <a:pt x="20031" y="1615"/>
                  </a:cubicBezTo>
                  <a:cubicBezTo>
                    <a:pt x="19993" y="1660"/>
                    <a:pt x="19923" y="1621"/>
                    <a:pt x="19935" y="1562"/>
                  </a:cubicBezTo>
                  <a:cubicBezTo>
                    <a:pt x="19972" y="1387"/>
                    <a:pt x="19980" y="1232"/>
                    <a:pt x="19974" y="1106"/>
                  </a:cubicBezTo>
                  <a:cubicBezTo>
                    <a:pt x="19970" y="1008"/>
                    <a:pt x="19844" y="980"/>
                    <a:pt x="19800" y="1067"/>
                  </a:cubicBezTo>
                  <a:cubicBezTo>
                    <a:pt x="19739" y="1186"/>
                    <a:pt x="19659" y="1317"/>
                    <a:pt x="19566" y="1407"/>
                  </a:cubicBezTo>
                  <a:cubicBezTo>
                    <a:pt x="19529" y="1442"/>
                    <a:pt x="19471" y="1415"/>
                    <a:pt x="19473" y="1362"/>
                  </a:cubicBezTo>
                  <a:cubicBezTo>
                    <a:pt x="19480" y="1158"/>
                    <a:pt x="19454" y="941"/>
                    <a:pt x="19423" y="761"/>
                  </a:cubicBezTo>
                  <a:cubicBezTo>
                    <a:pt x="19405" y="661"/>
                    <a:pt x="19275" y="652"/>
                    <a:pt x="19245" y="749"/>
                  </a:cubicBezTo>
                  <a:cubicBezTo>
                    <a:pt x="19199" y="898"/>
                    <a:pt x="19137" y="1044"/>
                    <a:pt x="19060" y="1167"/>
                  </a:cubicBezTo>
                  <a:cubicBezTo>
                    <a:pt x="19031" y="1213"/>
                    <a:pt x="18966" y="1199"/>
                    <a:pt x="18959" y="1145"/>
                  </a:cubicBezTo>
                  <a:cubicBezTo>
                    <a:pt x="18919" y="849"/>
                    <a:pt x="18851" y="487"/>
                    <a:pt x="18798" y="226"/>
                  </a:cubicBezTo>
                  <a:cubicBezTo>
                    <a:pt x="18778" y="129"/>
                    <a:pt x="18649" y="121"/>
                    <a:pt x="18620" y="215"/>
                  </a:cubicBezTo>
                  <a:lnTo>
                    <a:pt x="18391" y="956"/>
                  </a:lnTo>
                  <a:cubicBezTo>
                    <a:pt x="18375" y="1007"/>
                    <a:pt x="18307" y="1009"/>
                    <a:pt x="18287" y="959"/>
                  </a:cubicBezTo>
                  <a:lnTo>
                    <a:pt x="17925" y="60"/>
                  </a:lnTo>
                  <a:cubicBezTo>
                    <a:pt x="17906" y="13"/>
                    <a:pt x="17863" y="-5"/>
                    <a:pt x="17824" y="2"/>
                  </a:cubicBezTo>
                  <a:close/>
                </a:path>
              </a:pathLst>
            </a:cu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6" name="Cat"/>
            <p:cNvSpPr/>
            <p:nvPr/>
          </p:nvSpPr>
          <p:spPr>
            <a:xfrm>
              <a:off x="3122703" y="264187"/>
              <a:ext cx="1421315" cy="1068777"/>
            </a:xfrm>
            <a:custGeom>
              <a:avLst/>
              <a:gdLst/>
              <a:ahLst/>
              <a:cxnLst>
                <a:cxn ang="0">
                  <a:pos x="wd2" y="hd2"/>
                </a:cxn>
                <a:cxn ang="5400000">
                  <a:pos x="wd2" y="hd2"/>
                </a:cxn>
                <a:cxn ang="10800000">
                  <a:pos x="wd2" y="hd2"/>
                </a:cxn>
                <a:cxn ang="16200000">
                  <a:pos x="wd2" y="hd2"/>
                </a:cxn>
              </a:cxnLst>
              <a:rect l="0" t="0" r="r" b="b"/>
              <a:pathLst>
                <a:path w="20166" h="21161" fill="norm" stroke="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5"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7" name="Rabbit"/>
            <p:cNvSpPr/>
            <p:nvPr/>
          </p:nvSpPr>
          <p:spPr>
            <a:xfrm>
              <a:off x="1178696" y="-1"/>
              <a:ext cx="1236990" cy="1301379"/>
            </a:xfrm>
            <a:custGeom>
              <a:avLst/>
              <a:gdLst/>
              <a:ahLst/>
              <a:cxnLst>
                <a:cxn ang="0">
                  <a:pos x="wd2" y="hd2"/>
                </a:cxn>
                <a:cxn ang="5400000">
                  <a:pos x="wd2" y="hd2"/>
                </a:cxn>
                <a:cxn ang="10800000">
                  <a:pos x="wd2" y="hd2"/>
                </a:cxn>
                <a:cxn ang="16200000">
                  <a:pos x="wd2" y="hd2"/>
                </a:cxn>
              </a:cxnLst>
              <a:rect l="0" t="0" r="r" b="b"/>
              <a:pathLst>
                <a:path w="20915" h="21208" fill="norm" stroke="1" extrusionOk="0">
                  <a:moveTo>
                    <a:pt x="10210" y="0"/>
                  </a:moveTo>
                  <a:cubicBezTo>
                    <a:pt x="9556" y="-13"/>
                    <a:pt x="9380" y="416"/>
                    <a:pt x="9455" y="1046"/>
                  </a:cubicBezTo>
                  <a:cubicBezTo>
                    <a:pt x="9571" y="2017"/>
                    <a:pt x="10078" y="4648"/>
                    <a:pt x="12499" y="6197"/>
                  </a:cubicBezTo>
                  <a:cubicBezTo>
                    <a:pt x="12642" y="6287"/>
                    <a:pt x="12670" y="6482"/>
                    <a:pt x="12560" y="6604"/>
                  </a:cubicBezTo>
                  <a:cubicBezTo>
                    <a:pt x="12147" y="7071"/>
                    <a:pt x="12142" y="7803"/>
                    <a:pt x="12197" y="8355"/>
                  </a:cubicBezTo>
                  <a:cubicBezTo>
                    <a:pt x="12213" y="8535"/>
                    <a:pt x="12054" y="8685"/>
                    <a:pt x="11866" y="8658"/>
                  </a:cubicBezTo>
                  <a:cubicBezTo>
                    <a:pt x="6209" y="8000"/>
                    <a:pt x="656" y="10419"/>
                    <a:pt x="1492" y="18312"/>
                  </a:cubicBezTo>
                  <a:cubicBezTo>
                    <a:pt x="1509" y="18450"/>
                    <a:pt x="1421" y="18619"/>
                    <a:pt x="1277" y="18614"/>
                  </a:cubicBezTo>
                  <a:cubicBezTo>
                    <a:pt x="969" y="18598"/>
                    <a:pt x="464" y="18175"/>
                    <a:pt x="134" y="18657"/>
                  </a:cubicBezTo>
                  <a:cubicBezTo>
                    <a:pt x="-356" y="19368"/>
                    <a:pt x="568" y="21219"/>
                    <a:pt x="1845" y="21208"/>
                  </a:cubicBezTo>
                  <a:cubicBezTo>
                    <a:pt x="3298" y="21203"/>
                    <a:pt x="11437" y="21208"/>
                    <a:pt x="12400" y="21208"/>
                  </a:cubicBezTo>
                  <a:cubicBezTo>
                    <a:pt x="13363" y="21208"/>
                    <a:pt x="13033" y="20451"/>
                    <a:pt x="12510" y="20058"/>
                  </a:cubicBezTo>
                  <a:cubicBezTo>
                    <a:pt x="12146" y="19787"/>
                    <a:pt x="11641" y="19528"/>
                    <a:pt x="11013" y="19315"/>
                  </a:cubicBezTo>
                  <a:cubicBezTo>
                    <a:pt x="10755" y="19230"/>
                    <a:pt x="10755" y="18875"/>
                    <a:pt x="11013" y="18785"/>
                  </a:cubicBezTo>
                  <a:cubicBezTo>
                    <a:pt x="11707" y="18541"/>
                    <a:pt x="12318" y="18280"/>
                    <a:pt x="12687" y="18110"/>
                  </a:cubicBezTo>
                  <a:cubicBezTo>
                    <a:pt x="12868" y="18025"/>
                    <a:pt x="13083" y="18143"/>
                    <a:pt x="13100" y="18339"/>
                  </a:cubicBezTo>
                  <a:cubicBezTo>
                    <a:pt x="13193" y="19214"/>
                    <a:pt x="13518" y="21203"/>
                    <a:pt x="14553" y="21203"/>
                  </a:cubicBezTo>
                  <a:cubicBezTo>
                    <a:pt x="15356" y="21203"/>
                    <a:pt x="15581" y="21203"/>
                    <a:pt x="16225" y="21203"/>
                  </a:cubicBezTo>
                  <a:cubicBezTo>
                    <a:pt x="16868" y="21203"/>
                    <a:pt x="16468" y="20386"/>
                    <a:pt x="15543" y="19998"/>
                  </a:cubicBezTo>
                  <a:cubicBezTo>
                    <a:pt x="14712" y="19648"/>
                    <a:pt x="15504" y="17193"/>
                    <a:pt x="15674" y="16705"/>
                  </a:cubicBezTo>
                  <a:cubicBezTo>
                    <a:pt x="15691" y="16651"/>
                    <a:pt x="15730" y="16604"/>
                    <a:pt x="15774" y="16572"/>
                  </a:cubicBezTo>
                  <a:cubicBezTo>
                    <a:pt x="16082" y="16344"/>
                    <a:pt x="17349" y="15363"/>
                    <a:pt x="17910" y="14042"/>
                  </a:cubicBezTo>
                  <a:cubicBezTo>
                    <a:pt x="18411" y="12870"/>
                    <a:pt x="18350" y="11782"/>
                    <a:pt x="18300" y="11352"/>
                  </a:cubicBezTo>
                  <a:cubicBezTo>
                    <a:pt x="18284" y="11235"/>
                    <a:pt x="18350" y="11125"/>
                    <a:pt x="18460" y="11072"/>
                  </a:cubicBezTo>
                  <a:cubicBezTo>
                    <a:pt x="18873" y="10876"/>
                    <a:pt x="19532" y="10832"/>
                    <a:pt x="19852" y="10339"/>
                  </a:cubicBezTo>
                  <a:cubicBezTo>
                    <a:pt x="20374" y="9554"/>
                    <a:pt x="21244" y="8774"/>
                    <a:pt x="20787" y="8085"/>
                  </a:cubicBezTo>
                  <a:cubicBezTo>
                    <a:pt x="20545" y="7719"/>
                    <a:pt x="20386" y="7645"/>
                    <a:pt x="19379" y="6802"/>
                  </a:cubicBezTo>
                  <a:cubicBezTo>
                    <a:pt x="18592" y="6139"/>
                    <a:pt x="18663" y="5268"/>
                    <a:pt x="15586" y="4748"/>
                  </a:cubicBezTo>
                  <a:cubicBezTo>
                    <a:pt x="15460" y="4727"/>
                    <a:pt x="15345" y="4669"/>
                    <a:pt x="15306" y="4552"/>
                  </a:cubicBezTo>
                  <a:cubicBezTo>
                    <a:pt x="15301" y="4531"/>
                    <a:pt x="15301" y="4509"/>
                    <a:pt x="15301" y="4483"/>
                  </a:cubicBezTo>
                  <a:cubicBezTo>
                    <a:pt x="15345" y="3263"/>
                    <a:pt x="14844" y="1592"/>
                    <a:pt x="13925" y="680"/>
                  </a:cubicBezTo>
                  <a:cubicBezTo>
                    <a:pt x="12857" y="-381"/>
                    <a:pt x="12449" y="-68"/>
                    <a:pt x="12339" y="759"/>
                  </a:cubicBezTo>
                  <a:cubicBezTo>
                    <a:pt x="12213" y="685"/>
                    <a:pt x="12086" y="616"/>
                    <a:pt x="11954" y="552"/>
                  </a:cubicBezTo>
                  <a:cubicBezTo>
                    <a:pt x="11168" y="174"/>
                    <a:pt x="10603" y="8"/>
                    <a:pt x="10210" y="0"/>
                  </a:cubicBezTo>
                  <a:close/>
                </a:path>
              </a:pathLst>
            </a:cu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8" name="Bear"/>
            <p:cNvSpPr/>
            <p:nvPr/>
          </p:nvSpPr>
          <p:spPr>
            <a:xfrm>
              <a:off x="4102029" y="1735444"/>
              <a:ext cx="1520960" cy="781718"/>
            </a:xfrm>
            <a:custGeom>
              <a:avLst/>
              <a:gdLst/>
              <a:ahLst/>
              <a:cxnLst>
                <a:cxn ang="0">
                  <a:pos x="wd2" y="hd2"/>
                </a:cxn>
                <a:cxn ang="5400000">
                  <a:pos x="wd2" y="hd2"/>
                </a:cxn>
                <a:cxn ang="10800000">
                  <a:pos x="wd2" y="hd2"/>
                </a:cxn>
                <a:cxn ang="16200000">
                  <a:pos x="wd2" y="hd2"/>
                </a:cxn>
              </a:cxnLst>
              <a:rect l="0" t="0" r="r" b="b"/>
              <a:pathLst>
                <a:path w="21296" h="21074" fill="norm" stroke="1" extrusionOk="0">
                  <a:moveTo>
                    <a:pt x="13218" y="9"/>
                  </a:moveTo>
                  <a:cubicBezTo>
                    <a:pt x="12471" y="-78"/>
                    <a:pt x="11952" y="532"/>
                    <a:pt x="11556" y="727"/>
                  </a:cubicBezTo>
                  <a:cubicBezTo>
                    <a:pt x="10568" y="1215"/>
                    <a:pt x="8739" y="-302"/>
                    <a:pt x="6247" y="1034"/>
                  </a:cubicBezTo>
                  <a:cubicBezTo>
                    <a:pt x="3246" y="2643"/>
                    <a:pt x="2201" y="6886"/>
                    <a:pt x="1783" y="10361"/>
                  </a:cubicBezTo>
                  <a:cubicBezTo>
                    <a:pt x="1590" y="11961"/>
                    <a:pt x="396" y="15519"/>
                    <a:pt x="73" y="16872"/>
                  </a:cubicBezTo>
                  <a:cubicBezTo>
                    <a:pt x="-250" y="18225"/>
                    <a:pt x="586" y="20933"/>
                    <a:pt x="871" y="21010"/>
                  </a:cubicBezTo>
                  <a:cubicBezTo>
                    <a:pt x="2073" y="21075"/>
                    <a:pt x="2086" y="20842"/>
                    <a:pt x="2086" y="20420"/>
                  </a:cubicBezTo>
                  <a:cubicBezTo>
                    <a:pt x="2086" y="20163"/>
                    <a:pt x="1764" y="20239"/>
                    <a:pt x="1650" y="19874"/>
                  </a:cubicBezTo>
                  <a:cubicBezTo>
                    <a:pt x="1536" y="19508"/>
                    <a:pt x="1650" y="19031"/>
                    <a:pt x="1650" y="19031"/>
                  </a:cubicBezTo>
                  <a:lnTo>
                    <a:pt x="4594" y="14384"/>
                  </a:lnTo>
                  <a:cubicBezTo>
                    <a:pt x="4594" y="14384"/>
                    <a:pt x="4703" y="17015"/>
                    <a:pt x="5349" y="18002"/>
                  </a:cubicBezTo>
                  <a:cubicBezTo>
                    <a:pt x="5994" y="18990"/>
                    <a:pt x="6014" y="21039"/>
                    <a:pt x="6014" y="21039"/>
                  </a:cubicBezTo>
                  <a:cubicBezTo>
                    <a:pt x="6014" y="21039"/>
                    <a:pt x="8272" y="21074"/>
                    <a:pt x="8861" y="21074"/>
                  </a:cubicBezTo>
                  <a:cubicBezTo>
                    <a:pt x="9256" y="21074"/>
                    <a:pt x="9281" y="20486"/>
                    <a:pt x="9039" y="20273"/>
                  </a:cubicBezTo>
                  <a:cubicBezTo>
                    <a:pt x="8836" y="20094"/>
                    <a:pt x="8576" y="19997"/>
                    <a:pt x="8281" y="19720"/>
                  </a:cubicBezTo>
                  <a:cubicBezTo>
                    <a:pt x="7705" y="19181"/>
                    <a:pt x="7557" y="15945"/>
                    <a:pt x="7576" y="13714"/>
                  </a:cubicBezTo>
                  <a:cubicBezTo>
                    <a:pt x="8610" y="13902"/>
                    <a:pt x="9735" y="13698"/>
                    <a:pt x="10856" y="13296"/>
                  </a:cubicBezTo>
                  <a:cubicBezTo>
                    <a:pt x="10552" y="14868"/>
                    <a:pt x="10705" y="17276"/>
                    <a:pt x="10946" y="18085"/>
                  </a:cubicBezTo>
                  <a:cubicBezTo>
                    <a:pt x="11233" y="19051"/>
                    <a:pt x="11440" y="21010"/>
                    <a:pt x="11440" y="21010"/>
                  </a:cubicBezTo>
                  <a:cubicBezTo>
                    <a:pt x="11611" y="21010"/>
                    <a:pt x="13078" y="21010"/>
                    <a:pt x="13458" y="21010"/>
                  </a:cubicBezTo>
                  <a:cubicBezTo>
                    <a:pt x="13838" y="21010"/>
                    <a:pt x="13944" y="20402"/>
                    <a:pt x="13629" y="20170"/>
                  </a:cubicBezTo>
                  <a:cubicBezTo>
                    <a:pt x="13326" y="19946"/>
                    <a:pt x="12957" y="19695"/>
                    <a:pt x="12805" y="19513"/>
                  </a:cubicBezTo>
                  <a:cubicBezTo>
                    <a:pt x="12653" y="19330"/>
                    <a:pt x="12755" y="18817"/>
                    <a:pt x="12793" y="18414"/>
                  </a:cubicBezTo>
                  <a:cubicBezTo>
                    <a:pt x="12831" y="18012"/>
                    <a:pt x="13219" y="16543"/>
                    <a:pt x="13732" y="14605"/>
                  </a:cubicBezTo>
                  <a:cubicBezTo>
                    <a:pt x="14929" y="17970"/>
                    <a:pt x="15727" y="18411"/>
                    <a:pt x="16601" y="18813"/>
                  </a:cubicBezTo>
                  <a:cubicBezTo>
                    <a:pt x="17475" y="19216"/>
                    <a:pt x="17874" y="20640"/>
                    <a:pt x="18444" y="20969"/>
                  </a:cubicBezTo>
                  <a:cubicBezTo>
                    <a:pt x="19014" y="21298"/>
                    <a:pt x="20320" y="19891"/>
                    <a:pt x="20210" y="19251"/>
                  </a:cubicBezTo>
                  <a:cubicBezTo>
                    <a:pt x="20091" y="18559"/>
                    <a:pt x="18966" y="19230"/>
                    <a:pt x="18814" y="18791"/>
                  </a:cubicBezTo>
                  <a:cubicBezTo>
                    <a:pt x="18627" y="18083"/>
                    <a:pt x="18082" y="16582"/>
                    <a:pt x="17341" y="15119"/>
                  </a:cubicBezTo>
                  <a:cubicBezTo>
                    <a:pt x="16600" y="13656"/>
                    <a:pt x="16715" y="12922"/>
                    <a:pt x="16810" y="10910"/>
                  </a:cubicBezTo>
                  <a:cubicBezTo>
                    <a:pt x="17418" y="10727"/>
                    <a:pt x="19032" y="11204"/>
                    <a:pt x="19585" y="11686"/>
                  </a:cubicBezTo>
                  <a:cubicBezTo>
                    <a:pt x="20137" y="12169"/>
                    <a:pt x="20096" y="11385"/>
                    <a:pt x="20305" y="11642"/>
                  </a:cubicBezTo>
                  <a:cubicBezTo>
                    <a:pt x="20514" y="11897"/>
                    <a:pt x="21350" y="10946"/>
                    <a:pt x="21293" y="10763"/>
                  </a:cubicBezTo>
                  <a:cubicBezTo>
                    <a:pt x="21236" y="10580"/>
                    <a:pt x="20837" y="9155"/>
                    <a:pt x="20381" y="7692"/>
                  </a:cubicBezTo>
                  <a:cubicBezTo>
                    <a:pt x="20400" y="6558"/>
                    <a:pt x="20343" y="6227"/>
                    <a:pt x="19678" y="4581"/>
                  </a:cubicBezTo>
                  <a:cubicBezTo>
                    <a:pt x="19565" y="4302"/>
                    <a:pt x="19455" y="4100"/>
                    <a:pt x="19344" y="3949"/>
                  </a:cubicBezTo>
                  <a:cubicBezTo>
                    <a:pt x="19291" y="3481"/>
                    <a:pt x="19229" y="3022"/>
                    <a:pt x="19173" y="2771"/>
                  </a:cubicBezTo>
                  <a:cubicBezTo>
                    <a:pt x="19086" y="2374"/>
                    <a:pt x="18185" y="2683"/>
                    <a:pt x="18258" y="3352"/>
                  </a:cubicBezTo>
                  <a:cubicBezTo>
                    <a:pt x="18270" y="3462"/>
                    <a:pt x="18276" y="3581"/>
                    <a:pt x="18278" y="3703"/>
                  </a:cubicBezTo>
                  <a:cubicBezTo>
                    <a:pt x="18137" y="3760"/>
                    <a:pt x="18001" y="3815"/>
                    <a:pt x="17873" y="3815"/>
                  </a:cubicBezTo>
                  <a:cubicBezTo>
                    <a:pt x="17873" y="3815"/>
                    <a:pt x="16715" y="2388"/>
                    <a:pt x="15822" y="2059"/>
                  </a:cubicBezTo>
                  <a:cubicBezTo>
                    <a:pt x="14929" y="1730"/>
                    <a:pt x="14448" y="432"/>
                    <a:pt x="13553" y="92"/>
                  </a:cubicBezTo>
                  <a:cubicBezTo>
                    <a:pt x="13437" y="48"/>
                    <a:pt x="13325" y="21"/>
                    <a:pt x="13218" y="9"/>
                  </a:cubicBezTo>
                  <a:close/>
                </a:path>
              </a:pathLst>
            </a:cu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29" name="Rooster"/>
            <p:cNvSpPr/>
            <p:nvPr/>
          </p:nvSpPr>
          <p:spPr>
            <a:xfrm>
              <a:off x="0" y="1806549"/>
              <a:ext cx="1285291" cy="1254333"/>
            </a:xfrm>
            <a:custGeom>
              <a:avLst/>
              <a:gdLst/>
              <a:ahLst/>
              <a:cxnLst>
                <a:cxn ang="0">
                  <a:pos x="wd2" y="hd2"/>
                </a:cxn>
                <a:cxn ang="5400000">
                  <a:pos x="wd2" y="hd2"/>
                </a:cxn>
                <a:cxn ang="10800000">
                  <a:pos x="wd2" y="hd2"/>
                </a:cxn>
                <a:cxn ang="16200000">
                  <a:pos x="wd2" y="hd2"/>
                </a:cxn>
              </a:cxnLst>
              <a:rect l="0" t="0" r="r" b="b"/>
              <a:pathLst>
                <a:path w="20832" h="21352" fill="norm" stroke="1" extrusionOk="0">
                  <a:moveTo>
                    <a:pt x="17824" y="2"/>
                  </a:moveTo>
                  <a:cubicBezTo>
                    <a:pt x="17786" y="8"/>
                    <a:pt x="17751" y="40"/>
                    <a:pt x="17748" y="91"/>
                  </a:cubicBezTo>
                  <a:lnTo>
                    <a:pt x="17694" y="875"/>
                  </a:lnTo>
                  <a:cubicBezTo>
                    <a:pt x="17691" y="928"/>
                    <a:pt x="17627" y="951"/>
                    <a:pt x="17595" y="909"/>
                  </a:cubicBezTo>
                  <a:cubicBezTo>
                    <a:pt x="17490" y="772"/>
                    <a:pt x="17318" y="530"/>
                    <a:pt x="17211" y="309"/>
                  </a:cubicBezTo>
                  <a:cubicBezTo>
                    <a:pt x="17169" y="224"/>
                    <a:pt x="17050" y="247"/>
                    <a:pt x="17038" y="342"/>
                  </a:cubicBezTo>
                  <a:cubicBezTo>
                    <a:pt x="16950" y="1057"/>
                    <a:pt x="17455" y="1072"/>
                    <a:pt x="16335" y="862"/>
                  </a:cubicBezTo>
                  <a:cubicBezTo>
                    <a:pt x="16221" y="844"/>
                    <a:pt x="16161" y="998"/>
                    <a:pt x="16254" y="1070"/>
                  </a:cubicBezTo>
                  <a:lnTo>
                    <a:pt x="16363" y="1156"/>
                  </a:lnTo>
                  <a:cubicBezTo>
                    <a:pt x="16430" y="1208"/>
                    <a:pt x="16419" y="1317"/>
                    <a:pt x="16343" y="1354"/>
                  </a:cubicBezTo>
                  <a:lnTo>
                    <a:pt x="16164" y="1441"/>
                  </a:lnTo>
                  <a:cubicBezTo>
                    <a:pt x="16091" y="1477"/>
                    <a:pt x="16057" y="1568"/>
                    <a:pt x="16089" y="1646"/>
                  </a:cubicBezTo>
                  <a:cubicBezTo>
                    <a:pt x="16317" y="2114"/>
                    <a:pt x="16337" y="2201"/>
                    <a:pt x="16488" y="2272"/>
                  </a:cubicBezTo>
                  <a:cubicBezTo>
                    <a:pt x="16633" y="2339"/>
                    <a:pt x="16872" y="2393"/>
                    <a:pt x="17162" y="2248"/>
                  </a:cubicBezTo>
                  <a:cubicBezTo>
                    <a:pt x="17643" y="2006"/>
                    <a:pt x="17907" y="2297"/>
                    <a:pt x="17907" y="2297"/>
                  </a:cubicBezTo>
                  <a:cubicBezTo>
                    <a:pt x="17907" y="2297"/>
                    <a:pt x="15592" y="2536"/>
                    <a:pt x="15054" y="6401"/>
                  </a:cubicBezTo>
                  <a:cubicBezTo>
                    <a:pt x="15054" y="6402"/>
                    <a:pt x="13146" y="10413"/>
                    <a:pt x="9189" y="7743"/>
                  </a:cubicBezTo>
                  <a:cubicBezTo>
                    <a:pt x="8789" y="4871"/>
                    <a:pt x="6559" y="3670"/>
                    <a:pt x="4615" y="3670"/>
                  </a:cubicBezTo>
                  <a:cubicBezTo>
                    <a:pt x="2616" y="3670"/>
                    <a:pt x="-666" y="5555"/>
                    <a:pt x="119" y="10133"/>
                  </a:cubicBezTo>
                  <a:cubicBezTo>
                    <a:pt x="716" y="7113"/>
                    <a:pt x="1665" y="6379"/>
                    <a:pt x="1665" y="6379"/>
                  </a:cubicBezTo>
                  <a:cubicBezTo>
                    <a:pt x="1665" y="6379"/>
                    <a:pt x="-74" y="9615"/>
                    <a:pt x="1896" y="11842"/>
                  </a:cubicBezTo>
                  <a:cubicBezTo>
                    <a:pt x="1594" y="10475"/>
                    <a:pt x="1392" y="8915"/>
                    <a:pt x="2439" y="7331"/>
                  </a:cubicBezTo>
                  <a:cubicBezTo>
                    <a:pt x="1947" y="9380"/>
                    <a:pt x="2155" y="10689"/>
                    <a:pt x="2643" y="11617"/>
                  </a:cubicBezTo>
                  <a:cubicBezTo>
                    <a:pt x="2591" y="9749"/>
                    <a:pt x="3501" y="8777"/>
                    <a:pt x="3501" y="8777"/>
                  </a:cubicBezTo>
                  <a:cubicBezTo>
                    <a:pt x="3501" y="8777"/>
                    <a:pt x="2521" y="12272"/>
                    <a:pt x="4101" y="14259"/>
                  </a:cubicBezTo>
                  <a:cubicBezTo>
                    <a:pt x="3702" y="11652"/>
                    <a:pt x="4791" y="9858"/>
                    <a:pt x="4791" y="9858"/>
                  </a:cubicBezTo>
                  <a:cubicBezTo>
                    <a:pt x="4362" y="12775"/>
                    <a:pt x="5175" y="14117"/>
                    <a:pt x="5175" y="14117"/>
                  </a:cubicBezTo>
                  <a:cubicBezTo>
                    <a:pt x="5175" y="14117"/>
                    <a:pt x="5313" y="12776"/>
                    <a:pt x="5732" y="12068"/>
                  </a:cubicBezTo>
                  <a:cubicBezTo>
                    <a:pt x="5716" y="12412"/>
                    <a:pt x="5752" y="12738"/>
                    <a:pt x="5823" y="13042"/>
                  </a:cubicBezTo>
                  <a:cubicBezTo>
                    <a:pt x="6102" y="14238"/>
                    <a:pt x="6948" y="15200"/>
                    <a:pt x="8048" y="15627"/>
                  </a:cubicBezTo>
                  <a:cubicBezTo>
                    <a:pt x="8613" y="15846"/>
                    <a:pt x="9335" y="16124"/>
                    <a:pt x="9962" y="16360"/>
                  </a:cubicBezTo>
                  <a:cubicBezTo>
                    <a:pt x="9942" y="17904"/>
                    <a:pt x="10990" y="18444"/>
                    <a:pt x="10990" y="18444"/>
                  </a:cubicBezTo>
                  <a:lnTo>
                    <a:pt x="11202" y="18264"/>
                  </a:lnTo>
                  <a:lnTo>
                    <a:pt x="11451" y="20105"/>
                  </a:lnTo>
                  <a:cubicBezTo>
                    <a:pt x="11417" y="20540"/>
                    <a:pt x="10892" y="20686"/>
                    <a:pt x="10564" y="20686"/>
                  </a:cubicBezTo>
                  <a:cubicBezTo>
                    <a:pt x="10236" y="20686"/>
                    <a:pt x="9985" y="21285"/>
                    <a:pt x="9985" y="21285"/>
                  </a:cubicBezTo>
                  <a:cubicBezTo>
                    <a:pt x="9985" y="21285"/>
                    <a:pt x="10193" y="21205"/>
                    <a:pt x="10354" y="21158"/>
                  </a:cubicBezTo>
                  <a:cubicBezTo>
                    <a:pt x="10354" y="21158"/>
                    <a:pt x="10584" y="21595"/>
                    <a:pt x="11226" y="21151"/>
                  </a:cubicBezTo>
                  <a:cubicBezTo>
                    <a:pt x="11365" y="21056"/>
                    <a:pt x="11485" y="20993"/>
                    <a:pt x="11567" y="20955"/>
                  </a:cubicBezTo>
                  <a:lnTo>
                    <a:pt x="11567" y="20967"/>
                  </a:lnTo>
                  <a:cubicBezTo>
                    <a:pt x="11567" y="20967"/>
                    <a:pt x="11844" y="21174"/>
                    <a:pt x="12273" y="21291"/>
                  </a:cubicBezTo>
                  <a:cubicBezTo>
                    <a:pt x="12467" y="21344"/>
                    <a:pt x="13383" y="21447"/>
                    <a:pt x="13607" y="21150"/>
                  </a:cubicBezTo>
                  <a:lnTo>
                    <a:pt x="14119" y="21285"/>
                  </a:lnTo>
                  <a:cubicBezTo>
                    <a:pt x="14189" y="20815"/>
                    <a:pt x="13943" y="20603"/>
                    <a:pt x="13549" y="20633"/>
                  </a:cubicBezTo>
                  <a:cubicBezTo>
                    <a:pt x="13109" y="20668"/>
                    <a:pt x="12441" y="20530"/>
                    <a:pt x="12227" y="20107"/>
                  </a:cubicBezTo>
                  <a:cubicBezTo>
                    <a:pt x="12227" y="20107"/>
                    <a:pt x="12064" y="19160"/>
                    <a:pt x="11908" y="18251"/>
                  </a:cubicBezTo>
                  <a:cubicBezTo>
                    <a:pt x="12027" y="18323"/>
                    <a:pt x="12145" y="18370"/>
                    <a:pt x="12234" y="18372"/>
                  </a:cubicBezTo>
                  <a:cubicBezTo>
                    <a:pt x="12241" y="17923"/>
                    <a:pt x="12394" y="17550"/>
                    <a:pt x="12506" y="17334"/>
                  </a:cubicBezTo>
                  <a:cubicBezTo>
                    <a:pt x="12516" y="17345"/>
                    <a:pt x="12527" y="17355"/>
                    <a:pt x="12538" y="17365"/>
                  </a:cubicBezTo>
                  <a:cubicBezTo>
                    <a:pt x="13301" y="18699"/>
                    <a:pt x="14446" y="18710"/>
                    <a:pt x="14446" y="18710"/>
                  </a:cubicBezTo>
                  <a:lnTo>
                    <a:pt x="14485" y="18411"/>
                  </a:lnTo>
                  <a:lnTo>
                    <a:pt x="15896" y="20273"/>
                  </a:lnTo>
                  <a:cubicBezTo>
                    <a:pt x="16012" y="20708"/>
                    <a:pt x="15587" y="20686"/>
                    <a:pt x="15245" y="20686"/>
                  </a:cubicBezTo>
                  <a:cubicBezTo>
                    <a:pt x="14902" y="20686"/>
                    <a:pt x="14849" y="21285"/>
                    <a:pt x="14849" y="21285"/>
                  </a:cubicBezTo>
                  <a:cubicBezTo>
                    <a:pt x="14849" y="21285"/>
                    <a:pt x="15039" y="21205"/>
                    <a:pt x="15191" y="21158"/>
                  </a:cubicBezTo>
                  <a:cubicBezTo>
                    <a:pt x="15191" y="21158"/>
                    <a:pt x="15583" y="21595"/>
                    <a:pt x="16099" y="21151"/>
                  </a:cubicBezTo>
                  <a:cubicBezTo>
                    <a:pt x="16209" y="21057"/>
                    <a:pt x="16311" y="20995"/>
                    <a:pt x="16382" y="20956"/>
                  </a:cubicBezTo>
                  <a:lnTo>
                    <a:pt x="16391" y="20967"/>
                  </a:lnTo>
                  <a:cubicBezTo>
                    <a:pt x="16391" y="20967"/>
                    <a:pt x="16753" y="21174"/>
                    <a:pt x="17242" y="21291"/>
                  </a:cubicBezTo>
                  <a:cubicBezTo>
                    <a:pt x="17462" y="21344"/>
                    <a:pt x="18454" y="21447"/>
                    <a:pt x="18584" y="21150"/>
                  </a:cubicBezTo>
                  <a:lnTo>
                    <a:pt x="19165" y="21285"/>
                  </a:lnTo>
                  <a:cubicBezTo>
                    <a:pt x="19076" y="20815"/>
                    <a:pt x="18746" y="20603"/>
                    <a:pt x="18345" y="20633"/>
                  </a:cubicBezTo>
                  <a:cubicBezTo>
                    <a:pt x="17898" y="20668"/>
                    <a:pt x="17152" y="20530"/>
                    <a:pt x="16781" y="20107"/>
                  </a:cubicBezTo>
                  <a:cubicBezTo>
                    <a:pt x="16781" y="20107"/>
                    <a:pt x="15928" y="19035"/>
                    <a:pt x="15165" y="18088"/>
                  </a:cubicBezTo>
                  <a:cubicBezTo>
                    <a:pt x="15334" y="18089"/>
                    <a:pt x="15437" y="18085"/>
                    <a:pt x="15437" y="18085"/>
                  </a:cubicBezTo>
                  <a:cubicBezTo>
                    <a:pt x="15437" y="18085"/>
                    <a:pt x="14762" y="16541"/>
                    <a:pt x="17255" y="14893"/>
                  </a:cubicBezTo>
                  <a:cubicBezTo>
                    <a:pt x="19748" y="13246"/>
                    <a:pt x="19696" y="10573"/>
                    <a:pt x="19504" y="8815"/>
                  </a:cubicBezTo>
                  <a:cubicBezTo>
                    <a:pt x="19312" y="7057"/>
                    <a:pt x="19463" y="6188"/>
                    <a:pt x="19463" y="6188"/>
                  </a:cubicBezTo>
                  <a:cubicBezTo>
                    <a:pt x="19917" y="6708"/>
                    <a:pt x="20310" y="6301"/>
                    <a:pt x="20308" y="5890"/>
                  </a:cubicBezTo>
                  <a:cubicBezTo>
                    <a:pt x="20306" y="5488"/>
                    <a:pt x="20027" y="5202"/>
                    <a:pt x="19818" y="4767"/>
                  </a:cubicBezTo>
                  <a:cubicBezTo>
                    <a:pt x="19597" y="4383"/>
                    <a:pt x="19847" y="4024"/>
                    <a:pt x="20192" y="4135"/>
                  </a:cubicBezTo>
                  <a:cubicBezTo>
                    <a:pt x="20510" y="4225"/>
                    <a:pt x="20573" y="4055"/>
                    <a:pt x="20573" y="4055"/>
                  </a:cubicBezTo>
                  <a:cubicBezTo>
                    <a:pt x="20573" y="4055"/>
                    <a:pt x="20696" y="4090"/>
                    <a:pt x="20775" y="4258"/>
                  </a:cubicBezTo>
                  <a:cubicBezTo>
                    <a:pt x="20934" y="4063"/>
                    <a:pt x="20758" y="3486"/>
                    <a:pt x="20254" y="3299"/>
                  </a:cubicBezTo>
                  <a:cubicBezTo>
                    <a:pt x="20734" y="2764"/>
                    <a:pt x="20366" y="2124"/>
                    <a:pt x="20205" y="2000"/>
                  </a:cubicBezTo>
                  <a:cubicBezTo>
                    <a:pt x="20256" y="1902"/>
                    <a:pt x="20291" y="1718"/>
                    <a:pt x="20297" y="1545"/>
                  </a:cubicBezTo>
                  <a:cubicBezTo>
                    <a:pt x="20300" y="1448"/>
                    <a:pt x="20180" y="1407"/>
                    <a:pt x="20127" y="1487"/>
                  </a:cubicBezTo>
                  <a:cubicBezTo>
                    <a:pt x="20098" y="1531"/>
                    <a:pt x="20066" y="1575"/>
                    <a:pt x="20031" y="1615"/>
                  </a:cubicBezTo>
                  <a:cubicBezTo>
                    <a:pt x="19993" y="1660"/>
                    <a:pt x="19923" y="1621"/>
                    <a:pt x="19935" y="1562"/>
                  </a:cubicBezTo>
                  <a:cubicBezTo>
                    <a:pt x="19972" y="1387"/>
                    <a:pt x="19980" y="1232"/>
                    <a:pt x="19974" y="1106"/>
                  </a:cubicBezTo>
                  <a:cubicBezTo>
                    <a:pt x="19970" y="1008"/>
                    <a:pt x="19844" y="980"/>
                    <a:pt x="19800" y="1067"/>
                  </a:cubicBezTo>
                  <a:cubicBezTo>
                    <a:pt x="19739" y="1186"/>
                    <a:pt x="19659" y="1317"/>
                    <a:pt x="19566" y="1407"/>
                  </a:cubicBezTo>
                  <a:cubicBezTo>
                    <a:pt x="19529" y="1442"/>
                    <a:pt x="19471" y="1415"/>
                    <a:pt x="19473" y="1362"/>
                  </a:cubicBezTo>
                  <a:cubicBezTo>
                    <a:pt x="19480" y="1158"/>
                    <a:pt x="19454" y="941"/>
                    <a:pt x="19423" y="761"/>
                  </a:cubicBezTo>
                  <a:cubicBezTo>
                    <a:pt x="19405" y="661"/>
                    <a:pt x="19275" y="652"/>
                    <a:pt x="19245" y="749"/>
                  </a:cubicBezTo>
                  <a:cubicBezTo>
                    <a:pt x="19199" y="898"/>
                    <a:pt x="19137" y="1044"/>
                    <a:pt x="19060" y="1167"/>
                  </a:cubicBezTo>
                  <a:cubicBezTo>
                    <a:pt x="19031" y="1213"/>
                    <a:pt x="18966" y="1199"/>
                    <a:pt x="18959" y="1145"/>
                  </a:cubicBezTo>
                  <a:cubicBezTo>
                    <a:pt x="18919" y="849"/>
                    <a:pt x="18851" y="487"/>
                    <a:pt x="18798" y="226"/>
                  </a:cubicBezTo>
                  <a:cubicBezTo>
                    <a:pt x="18778" y="129"/>
                    <a:pt x="18649" y="121"/>
                    <a:pt x="18620" y="215"/>
                  </a:cubicBezTo>
                  <a:lnTo>
                    <a:pt x="18391" y="956"/>
                  </a:lnTo>
                  <a:cubicBezTo>
                    <a:pt x="18375" y="1007"/>
                    <a:pt x="18307" y="1009"/>
                    <a:pt x="18287" y="959"/>
                  </a:cubicBezTo>
                  <a:lnTo>
                    <a:pt x="17925" y="60"/>
                  </a:lnTo>
                  <a:cubicBezTo>
                    <a:pt x="17906" y="13"/>
                    <a:pt x="17863" y="-5"/>
                    <a:pt x="17824" y="2"/>
                  </a:cubicBezTo>
                  <a:close/>
                </a:path>
              </a:pathLst>
            </a:cu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0" name="Cat"/>
            <p:cNvSpPr/>
            <p:nvPr/>
          </p:nvSpPr>
          <p:spPr>
            <a:xfrm>
              <a:off x="3803885" y="2919641"/>
              <a:ext cx="1421315" cy="1068777"/>
            </a:xfrm>
            <a:custGeom>
              <a:avLst/>
              <a:gdLst/>
              <a:ahLst/>
              <a:cxnLst>
                <a:cxn ang="0">
                  <a:pos x="wd2" y="hd2"/>
                </a:cxn>
                <a:cxn ang="5400000">
                  <a:pos x="wd2" y="hd2"/>
                </a:cxn>
                <a:cxn ang="10800000">
                  <a:pos x="wd2" y="hd2"/>
                </a:cxn>
                <a:cxn ang="16200000">
                  <a:pos x="wd2" y="hd2"/>
                </a:cxn>
              </a:cxnLst>
              <a:rect l="0" t="0" r="r" b="b"/>
              <a:pathLst>
                <a:path w="20166" h="21161" fill="norm" stroke="1" extrusionOk="0">
                  <a:moveTo>
                    <a:pt x="1787" y="0"/>
                  </a:moveTo>
                  <a:cubicBezTo>
                    <a:pt x="1647" y="1"/>
                    <a:pt x="1497" y="21"/>
                    <a:pt x="1336" y="66"/>
                  </a:cubicBezTo>
                  <a:cubicBezTo>
                    <a:pt x="242" y="375"/>
                    <a:pt x="-1383" y="3616"/>
                    <a:pt x="2179" y="8649"/>
                  </a:cubicBezTo>
                  <a:cubicBezTo>
                    <a:pt x="2887" y="9443"/>
                    <a:pt x="2519" y="10329"/>
                    <a:pt x="2471" y="10868"/>
                  </a:cubicBezTo>
                  <a:cubicBezTo>
                    <a:pt x="2412" y="11193"/>
                    <a:pt x="2380" y="11536"/>
                    <a:pt x="2363" y="11902"/>
                  </a:cubicBezTo>
                  <a:cubicBezTo>
                    <a:pt x="2313" y="12941"/>
                    <a:pt x="1681" y="13944"/>
                    <a:pt x="1128" y="14699"/>
                  </a:cubicBezTo>
                  <a:cubicBezTo>
                    <a:pt x="1048" y="14808"/>
                    <a:pt x="994" y="14950"/>
                    <a:pt x="966" y="15102"/>
                  </a:cubicBezTo>
                  <a:cubicBezTo>
                    <a:pt x="733" y="16372"/>
                    <a:pt x="778" y="17985"/>
                    <a:pt x="811" y="18653"/>
                  </a:cubicBezTo>
                  <a:cubicBezTo>
                    <a:pt x="846" y="19368"/>
                    <a:pt x="118" y="19184"/>
                    <a:pt x="885" y="20680"/>
                  </a:cubicBezTo>
                  <a:cubicBezTo>
                    <a:pt x="1098" y="21094"/>
                    <a:pt x="1799" y="20601"/>
                    <a:pt x="1710" y="19911"/>
                  </a:cubicBezTo>
                  <a:cubicBezTo>
                    <a:pt x="1622" y="19221"/>
                    <a:pt x="2257" y="16392"/>
                    <a:pt x="2875" y="16047"/>
                  </a:cubicBezTo>
                  <a:cubicBezTo>
                    <a:pt x="3315" y="15802"/>
                    <a:pt x="4075" y="15606"/>
                    <a:pt x="4478" y="15514"/>
                  </a:cubicBezTo>
                  <a:cubicBezTo>
                    <a:pt x="4388" y="16306"/>
                    <a:pt x="4149" y="17458"/>
                    <a:pt x="4370" y="17920"/>
                  </a:cubicBezTo>
                  <a:cubicBezTo>
                    <a:pt x="5800" y="21592"/>
                    <a:pt x="6559" y="21073"/>
                    <a:pt x="7142" y="21098"/>
                  </a:cubicBezTo>
                  <a:cubicBezTo>
                    <a:pt x="7725" y="21123"/>
                    <a:pt x="7707" y="20853"/>
                    <a:pt x="7707" y="20558"/>
                  </a:cubicBezTo>
                  <a:cubicBezTo>
                    <a:pt x="7707" y="20262"/>
                    <a:pt x="7212" y="19966"/>
                    <a:pt x="6894" y="20015"/>
                  </a:cubicBezTo>
                  <a:cubicBezTo>
                    <a:pt x="6577" y="20064"/>
                    <a:pt x="5677" y="18414"/>
                    <a:pt x="6260" y="17872"/>
                  </a:cubicBezTo>
                  <a:cubicBezTo>
                    <a:pt x="6708" y="17455"/>
                    <a:pt x="7793" y="15523"/>
                    <a:pt x="8270" y="14652"/>
                  </a:cubicBezTo>
                  <a:cubicBezTo>
                    <a:pt x="8637" y="14639"/>
                    <a:pt x="8998" y="14675"/>
                    <a:pt x="9321" y="14792"/>
                  </a:cubicBezTo>
                  <a:cubicBezTo>
                    <a:pt x="9847" y="14982"/>
                    <a:pt x="10656" y="15138"/>
                    <a:pt x="11496" y="15252"/>
                  </a:cubicBezTo>
                  <a:cubicBezTo>
                    <a:pt x="11488" y="16234"/>
                    <a:pt x="11453" y="17691"/>
                    <a:pt x="11301" y="18191"/>
                  </a:cubicBezTo>
                  <a:cubicBezTo>
                    <a:pt x="11109" y="18822"/>
                    <a:pt x="11195" y="19385"/>
                    <a:pt x="11258" y="19645"/>
                  </a:cubicBezTo>
                  <a:cubicBezTo>
                    <a:pt x="11286" y="19761"/>
                    <a:pt x="11288" y="19889"/>
                    <a:pt x="11269" y="20013"/>
                  </a:cubicBezTo>
                  <a:cubicBezTo>
                    <a:pt x="11196" y="20496"/>
                    <a:pt x="11103" y="21098"/>
                    <a:pt x="11731" y="21098"/>
                  </a:cubicBezTo>
                  <a:cubicBezTo>
                    <a:pt x="12473" y="21098"/>
                    <a:pt x="12708" y="20901"/>
                    <a:pt x="12658" y="20556"/>
                  </a:cubicBezTo>
                  <a:cubicBezTo>
                    <a:pt x="12633" y="20385"/>
                    <a:pt x="12523" y="20274"/>
                    <a:pt x="12420" y="20206"/>
                  </a:cubicBezTo>
                  <a:cubicBezTo>
                    <a:pt x="12293" y="20123"/>
                    <a:pt x="12222" y="19937"/>
                    <a:pt x="12240" y="19736"/>
                  </a:cubicBezTo>
                  <a:cubicBezTo>
                    <a:pt x="12321" y="18841"/>
                    <a:pt x="12681" y="16518"/>
                    <a:pt x="13897" y="15467"/>
                  </a:cubicBezTo>
                  <a:cubicBezTo>
                    <a:pt x="14344" y="15484"/>
                    <a:pt x="14683" y="15479"/>
                    <a:pt x="14825" y="15447"/>
                  </a:cubicBezTo>
                  <a:cubicBezTo>
                    <a:pt x="15379" y="15324"/>
                    <a:pt x="15445" y="18493"/>
                    <a:pt x="16393" y="19634"/>
                  </a:cubicBezTo>
                  <a:cubicBezTo>
                    <a:pt x="16668" y="19966"/>
                    <a:pt x="16514" y="20431"/>
                    <a:pt x="16890" y="20482"/>
                  </a:cubicBezTo>
                  <a:cubicBezTo>
                    <a:pt x="17104" y="20512"/>
                    <a:pt x="17062" y="20661"/>
                    <a:pt x="17163" y="20936"/>
                  </a:cubicBezTo>
                  <a:cubicBezTo>
                    <a:pt x="17263" y="21212"/>
                    <a:pt x="18480" y="21286"/>
                    <a:pt x="18637" y="20861"/>
                  </a:cubicBezTo>
                  <a:cubicBezTo>
                    <a:pt x="18761" y="20523"/>
                    <a:pt x="18621" y="20142"/>
                    <a:pt x="18216" y="19958"/>
                  </a:cubicBezTo>
                  <a:cubicBezTo>
                    <a:pt x="18029" y="19873"/>
                    <a:pt x="17868" y="19783"/>
                    <a:pt x="17794" y="19564"/>
                  </a:cubicBezTo>
                  <a:cubicBezTo>
                    <a:pt x="16585" y="15987"/>
                    <a:pt x="17497" y="13987"/>
                    <a:pt x="17250" y="11957"/>
                  </a:cubicBezTo>
                  <a:cubicBezTo>
                    <a:pt x="17167" y="11281"/>
                    <a:pt x="17359" y="10651"/>
                    <a:pt x="18706" y="9911"/>
                  </a:cubicBezTo>
                  <a:cubicBezTo>
                    <a:pt x="19449" y="10207"/>
                    <a:pt x="19850" y="9320"/>
                    <a:pt x="19941" y="8950"/>
                  </a:cubicBezTo>
                  <a:cubicBezTo>
                    <a:pt x="20054" y="8827"/>
                    <a:pt x="20217" y="8433"/>
                    <a:pt x="20150" y="8359"/>
                  </a:cubicBezTo>
                  <a:cubicBezTo>
                    <a:pt x="20032" y="8261"/>
                    <a:pt x="19466" y="7473"/>
                    <a:pt x="19189" y="6734"/>
                  </a:cubicBezTo>
                  <a:cubicBezTo>
                    <a:pt x="18963" y="6130"/>
                    <a:pt x="18852" y="6002"/>
                    <a:pt x="18527" y="5868"/>
                  </a:cubicBezTo>
                  <a:cubicBezTo>
                    <a:pt x="18395" y="5813"/>
                    <a:pt x="18318" y="5629"/>
                    <a:pt x="18348" y="5434"/>
                  </a:cubicBezTo>
                  <a:cubicBezTo>
                    <a:pt x="18420" y="4957"/>
                    <a:pt x="18367" y="4424"/>
                    <a:pt x="18261" y="4048"/>
                  </a:cubicBezTo>
                  <a:cubicBezTo>
                    <a:pt x="17779" y="4237"/>
                    <a:pt x="17415" y="5599"/>
                    <a:pt x="17183" y="5649"/>
                  </a:cubicBezTo>
                  <a:cubicBezTo>
                    <a:pt x="16951" y="5698"/>
                    <a:pt x="16075" y="6192"/>
                    <a:pt x="15593" y="6931"/>
                  </a:cubicBezTo>
                  <a:cubicBezTo>
                    <a:pt x="15111" y="7670"/>
                    <a:pt x="14224" y="7808"/>
                    <a:pt x="13559" y="7615"/>
                  </a:cubicBezTo>
                  <a:cubicBezTo>
                    <a:pt x="11996" y="7162"/>
                    <a:pt x="7512" y="6548"/>
                    <a:pt x="5238" y="7622"/>
                  </a:cubicBezTo>
                  <a:lnTo>
                    <a:pt x="5258" y="7595"/>
                  </a:lnTo>
                  <a:cubicBezTo>
                    <a:pt x="5258" y="7595"/>
                    <a:pt x="4375" y="8075"/>
                    <a:pt x="3389" y="7566"/>
                  </a:cubicBezTo>
                  <a:cubicBezTo>
                    <a:pt x="1795" y="6744"/>
                    <a:pt x="260" y="2309"/>
                    <a:pt x="1796" y="1397"/>
                  </a:cubicBezTo>
                  <a:cubicBezTo>
                    <a:pt x="2395" y="1042"/>
                    <a:pt x="2699" y="1962"/>
                    <a:pt x="3018" y="1304"/>
                  </a:cubicBezTo>
                  <a:cubicBezTo>
                    <a:pt x="3186" y="958"/>
                    <a:pt x="2761" y="-8"/>
                    <a:pt x="1787" y="0"/>
                  </a:cubicBezTo>
                  <a:close/>
                </a:path>
              </a:pathLst>
            </a:custGeom>
            <a:solidFill>
              <a:srgbClr val="000000"/>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232" name="Teddy Bear"/>
          <p:cNvSpPr/>
          <p:nvPr/>
        </p:nvSpPr>
        <p:spPr>
          <a:xfrm>
            <a:off x="20608504" y="9343443"/>
            <a:ext cx="1039356" cy="1436841"/>
          </a:xfrm>
          <a:custGeom>
            <a:avLst/>
            <a:gdLst/>
            <a:ahLst/>
            <a:cxnLst>
              <a:cxn ang="0">
                <a:pos x="wd2" y="hd2"/>
              </a:cxn>
              <a:cxn ang="5400000">
                <a:pos x="wd2" y="hd2"/>
              </a:cxn>
              <a:cxn ang="10800000">
                <a:pos x="wd2" y="hd2"/>
              </a:cxn>
              <a:cxn ang="16200000">
                <a:pos x="wd2" y="hd2"/>
              </a:cxn>
            </a:cxnLst>
            <a:rect l="0" t="0" r="r" b="b"/>
            <a:pathLst>
              <a:path w="21457" h="21384" fill="norm" stroke="1" extrusionOk="0">
                <a:moveTo>
                  <a:pt x="4958" y="7"/>
                </a:moveTo>
                <a:cubicBezTo>
                  <a:pt x="4325" y="-31"/>
                  <a:pt x="3713" y="104"/>
                  <a:pt x="3269" y="424"/>
                </a:cubicBezTo>
                <a:cubicBezTo>
                  <a:pt x="2382" y="1058"/>
                  <a:pt x="2515" y="2189"/>
                  <a:pt x="3565" y="2946"/>
                </a:cubicBezTo>
                <a:cubicBezTo>
                  <a:pt x="3764" y="3090"/>
                  <a:pt x="3978" y="3206"/>
                  <a:pt x="4207" y="3302"/>
                </a:cubicBezTo>
                <a:cubicBezTo>
                  <a:pt x="4296" y="3334"/>
                  <a:pt x="4341" y="3410"/>
                  <a:pt x="4311" y="3479"/>
                </a:cubicBezTo>
                <a:cubicBezTo>
                  <a:pt x="4193" y="3783"/>
                  <a:pt x="4126" y="4097"/>
                  <a:pt x="4126" y="4422"/>
                </a:cubicBezTo>
                <a:cubicBezTo>
                  <a:pt x="4126" y="5525"/>
                  <a:pt x="4859" y="6527"/>
                  <a:pt x="6042" y="7252"/>
                </a:cubicBezTo>
                <a:cubicBezTo>
                  <a:pt x="6116" y="7300"/>
                  <a:pt x="6092" y="7396"/>
                  <a:pt x="5989" y="7412"/>
                </a:cubicBezTo>
                <a:cubicBezTo>
                  <a:pt x="5671" y="7471"/>
                  <a:pt x="5384" y="7594"/>
                  <a:pt x="5148" y="7770"/>
                </a:cubicBezTo>
                <a:lnTo>
                  <a:pt x="600" y="11235"/>
                </a:lnTo>
                <a:cubicBezTo>
                  <a:pt x="141" y="11582"/>
                  <a:pt x="-74" y="12061"/>
                  <a:pt x="22" y="12546"/>
                </a:cubicBezTo>
                <a:cubicBezTo>
                  <a:pt x="163" y="13277"/>
                  <a:pt x="1012" y="13847"/>
                  <a:pt x="2033" y="13901"/>
                </a:cubicBezTo>
                <a:cubicBezTo>
                  <a:pt x="2839" y="13943"/>
                  <a:pt x="3556" y="13671"/>
                  <a:pt x="3985" y="13239"/>
                </a:cubicBezTo>
                <a:cubicBezTo>
                  <a:pt x="4044" y="13175"/>
                  <a:pt x="4179" y="13201"/>
                  <a:pt x="4193" y="13276"/>
                </a:cubicBezTo>
                <a:cubicBezTo>
                  <a:pt x="4289" y="13793"/>
                  <a:pt x="4489" y="14289"/>
                  <a:pt x="4785" y="14742"/>
                </a:cubicBezTo>
                <a:cubicBezTo>
                  <a:pt x="4859" y="14849"/>
                  <a:pt x="4865" y="14972"/>
                  <a:pt x="4806" y="15084"/>
                </a:cubicBezTo>
                <a:lnTo>
                  <a:pt x="2980" y="18655"/>
                </a:lnTo>
                <a:cubicBezTo>
                  <a:pt x="2440" y="19705"/>
                  <a:pt x="3187" y="20868"/>
                  <a:pt x="4644" y="21257"/>
                </a:cubicBezTo>
                <a:cubicBezTo>
                  <a:pt x="4962" y="21343"/>
                  <a:pt x="5287" y="21384"/>
                  <a:pt x="5612" y="21384"/>
                </a:cubicBezTo>
                <a:cubicBezTo>
                  <a:pt x="6758" y="21384"/>
                  <a:pt x="7832" y="20879"/>
                  <a:pt x="8254" y="20058"/>
                </a:cubicBezTo>
                <a:lnTo>
                  <a:pt x="9488" y="17642"/>
                </a:lnTo>
                <a:cubicBezTo>
                  <a:pt x="9539" y="17546"/>
                  <a:pt x="9673" y="17488"/>
                  <a:pt x="9813" y="17504"/>
                </a:cubicBezTo>
                <a:cubicBezTo>
                  <a:pt x="10117" y="17536"/>
                  <a:pt x="10420" y="17552"/>
                  <a:pt x="10731" y="17552"/>
                </a:cubicBezTo>
                <a:cubicBezTo>
                  <a:pt x="11041" y="17552"/>
                  <a:pt x="11343" y="17536"/>
                  <a:pt x="11646" y="17504"/>
                </a:cubicBezTo>
                <a:cubicBezTo>
                  <a:pt x="11786" y="17488"/>
                  <a:pt x="11920" y="17546"/>
                  <a:pt x="11972" y="17642"/>
                </a:cubicBezTo>
                <a:lnTo>
                  <a:pt x="13208" y="20058"/>
                </a:lnTo>
                <a:cubicBezTo>
                  <a:pt x="13630" y="20879"/>
                  <a:pt x="14701" y="21384"/>
                  <a:pt x="15847" y="21384"/>
                </a:cubicBezTo>
                <a:cubicBezTo>
                  <a:pt x="16165" y="21384"/>
                  <a:pt x="16497" y="21343"/>
                  <a:pt x="16815" y="21257"/>
                </a:cubicBezTo>
                <a:cubicBezTo>
                  <a:pt x="18272" y="20868"/>
                  <a:pt x="19019" y="19705"/>
                  <a:pt x="18479" y="18655"/>
                </a:cubicBezTo>
                <a:lnTo>
                  <a:pt x="16654" y="15084"/>
                </a:lnTo>
                <a:cubicBezTo>
                  <a:pt x="16602" y="14972"/>
                  <a:pt x="16608" y="14849"/>
                  <a:pt x="16674" y="14742"/>
                </a:cubicBezTo>
                <a:cubicBezTo>
                  <a:pt x="16963" y="14289"/>
                  <a:pt x="17170" y="13793"/>
                  <a:pt x="17266" y="13276"/>
                </a:cubicBezTo>
                <a:cubicBezTo>
                  <a:pt x="17281" y="13201"/>
                  <a:pt x="17415" y="13175"/>
                  <a:pt x="17474" y="13239"/>
                </a:cubicBezTo>
                <a:cubicBezTo>
                  <a:pt x="17903" y="13671"/>
                  <a:pt x="18621" y="13943"/>
                  <a:pt x="19427" y="13901"/>
                </a:cubicBezTo>
                <a:cubicBezTo>
                  <a:pt x="20447" y="13847"/>
                  <a:pt x="21297" y="13277"/>
                  <a:pt x="21437" y="12546"/>
                </a:cubicBezTo>
                <a:cubicBezTo>
                  <a:pt x="21526" y="12061"/>
                  <a:pt x="21312" y="11582"/>
                  <a:pt x="20846" y="11235"/>
                </a:cubicBezTo>
                <a:lnTo>
                  <a:pt x="16298" y="7770"/>
                </a:lnTo>
                <a:cubicBezTo>
                  <a:pt x="16069" y="7589"/>
                  <a:pt x="15772" y="7465"/>
                  <a:pt x="15454" y="7412"/>
                </a:cubicBezTo>
                <a:cubicBezTo>
                  <a:pt x="15351" y="7396"/>
                  <a:pt x="15322" y="7300"/>
                  <a:pt x="15403" y="7252"/>
                </a:cubicBezTo>
                <a:cubicBezTo>
                  <a:pt x="16587" y="6527"/>
                  <a:pt x="17319" y="5525"/>
                  <a:pt x="17319" y="4422"/>
                </a:cubicBezTo>
                <a:cubicBezTo>
                  <a:pt x="17319" y="4097"/>
                  <a:pt x="17253" y="3783"/>
                  <a:pt x="17134" y="3479"/>
                </a:cubicBezTo>
                <a:cubicBezTo>
                  <a:pt x="17112" y="3415"/>
                  <a:pt x="17150" y="3340"/>
                  <a:pt x="17238" y="3302"/>
                </a:cubicBezTo>
                <a:cubicBezTo>
                  <a:pt x="17468" y="3206"/>
                  <a:pt x="17681" y="3090"/>
                  <a:pt x="17881" y="2946"/>
                </a:cubicBezTo>
                <a:cubicBezTo>
                  <a:pt x="18931" y="2194"/>
                  <a:pt x="19064" y="1063"/>
                  <a:pt x="18177" y="424"/>
                </a:cubicBezTo>
                <a:cubicBezTo>
                  <a:pt x="17297" y="-216"/>
                  <a:pt x="15728" y="-120"/>
                  <a:pt x="14678" y="637"/>
                </a:cubicBezTo>
                <a:cubicBezTo>
                  <a:pt x="14560" y="728"/>
                  <a:pt x="14450" y="818"/>
                  <a:pt x="14354" y="913"/>
                </a:cubicBezTo>
                <a:cubicBezTo>
                  <a:pt x="14295" y="972"/>
                  <a:pt x="14175" y="994"/>
                  <a:pt x="14079" y="962"/>
                </a:cubicBezTo>
                <a:cubicBezTo>
                  <a:pt x="13096" y="605"/>
                  <a:pt x="11949" y="402"/>
                  <a:pt x="10722" y="402"/>
                </a:cubicBezTo>
                <a:cubicBezTo>
                  <a:pt x="9494" y="402"/>
                  <a:pt x="8350" y="610"/>
                  <a:pt x="7366" y="962"/>
                </a:cubicBezTo>
                <a:cubicBezTo>
                  <a:pt x="7270" y="999"/>
                  <a:pt x="7158" y="977"/>
                  <a:pt x="7091" y="913"/>
                </a:cubicBezTo>
                <a:cubicBezTo>
                  <a:pt x="6995" y="818"/>
                  <a:pt x="6884" y="722"/>
                  <a:pt x="6765" y="637"/>
                </a:cubicBezTo>
                <a:cubicBezTo>
                  <a:pt x="6244" y="258"/>
                  <a:pt x="5591" y="46"/>
                  <a:pt x="4958" y="7"/>
                </a:cubicBezTo>
                <a:close/>
                <a:moveTo>
                  <a:pt x="8822" y="3479"/>
                </a:moveTo>
                <a:cubicBezTo>
                  <a:pt x="9155" y="3479"/>
                  <a:pt x="9421" y="3671"/>
                  <a:pt x="9421" y="3910"/>
                </a:cubicBezTo>
                <a:cubicBezTo>
                  <a:pt x="9421" y="4150"/>
                  <a:pt x="9155" y="4342"/>
                  <a:pt x="8822" y="4342"/>
                </a:cubicBezTo>
                <a:cubicBezTo>
                  <a:pt x="8489" y="4342"/>
                  <a:pt x="8224" y="4150"/>
                  <a:pt x="8224" y="3910"/>
                </a:cubicBezTo>
                <a:cubicBezTo>
                  <a:pt x="8224" y="3671"/>
                  <a:pt x="8489" y="3479"/>
                  <a:pt x="8822" y="3479"/>
                </a:cubicBezTo>
                <a:close/>
                <a:moveTo>
                  <a:pt x="12637" y="3479"/>
                </a:moveTo>
                <a:cubicBezTo>
                  <a:pt x="12970" y="3479"/>
                  <a:pt x="13236" y="3671"/>
                  <a:pt x="13236" y="3910"/>
                </a:cubicBezTo>
                <a:cubicBezTo>
                  <a:pt x="13236" y="4150"/>
                  <a:pt x="12970" y="4342"/>
                  <a:pt x="12637" y="4342"/>
                </a:cubicBezTo>
                <a:cubicBezTo>
                  <a:pt x="12305" y="4342"/>
                  <a:pt x="12039" y="4150"/>
                  <a:pt x="12039" y="3910"/>
                </a:cubicBezTo>
                <a:cubicBezTo>
                  <a:pt x="12039" y="3671"/>
                  <a:pt x="12305" y="3479"/>
                  <a:pt x="12637" y="3479"/>
                </a:cubicBezTo>
                <a:close/>
                <a:moveTo>
                  <a:pt x="10731" y="4444"/>
                </a:moveTo>
                <a:cubicBezTo>
                  <a:pt x="12114" y="4444"/>
                  <a:pt x="13236" y="5126"/>
                  <a:pt x="13236" y="5968"/>
                </a:cubicBezTo>
                <a:cubicBezTo>
                  <a:pt x="13236" y="6810"/>
                  <a:pt x="12114" y="7492"/>
                  <a:pt x="10731" y="7492"/>
                </a:cubicBezTo>
                <a:cubicBezTo>
                  <a:pt x="9348" y="7492"/>
                  <a:pt x="8224" y="6810"/>
                  <a:pt x="8224" y="5968"/>
                </a:cubicBezTo>
                <a:cubicBezTo>
                  <a:pt x="8224" y="5126"/>
                  <a:pt x="9348" y="4444"/>
                  <a:pt x="10731" y="4444"/>
                </a:cubicBezTo>
                <a:close/>
                <a:moveTo>
                  <a:pt x="9843" y="5248"/>
                </a:moveTo>
                <a:cubicBezTo>
                  <a:pt x="9511" y="5248"/>
                  <a:pt x="9346" y="5536"/>
                  <a:pt x="9575" y="5706"/>
                </a:cubicBezTo>
                <a:lnTo>
                  <a:pt x="10278" y="6213"/>
                </a:lnTo>
                <a:cubicBezTo>
                  <a:pt x="10522" y="6389"/>
                  <a:pt x="10923" y="6389"/>
                  <a:pt x="11175" y="6213"/>
                </a:cubicBezTo>
                <a:lnTo>
                  <a:pt x="11877" y="5706"/>
                </a:lnTo>
                <a:cubicBezTo>
                  <a:pt x="12114" y="5536"/>
                  <a:pt x="11951" y="5248"/>
                  <a:pt x="11618" y="5248"/>
                </a:cubicBezTo>
                <a:lnTo>
                  <a:pt x="9843" y="5248"/>
                </a:ln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3" name="Bear"/>
          <p:cNvSpPr/>
          <p:nvPr/>
        </p:nvSpPr>
        <p:spPr>
          <a:xfrm>
            <a:off x="15403157" y="9784233"/>
            <a:ext cx="1520960" cy="781717"/>
          </a:xfrm>
          <a:custGeom>
            <a:avLst/>
            <a:gdLst/>
            <a:ahLst/>
            <a:cxnLst>
              <a:cxn ang="0">
                <a:pos x="wd2" y="hd2"/>
              </a:cxn>
              <a:cxn ang="5400000">
                <a:pos x="wd2" y="hd2"/>
              </a:cxn>
              <a:cxn ang="10800000">
                <a:pos x="wd2" y="hd2"/>
              </a:cxn>
              <a:cxn ang="16200000">
                <a:pos x="wd2" y="hd2"/>
              </a:cxn>
            </a:cxnLst>
            <a:rect l="0" t="0" r="r" b="b"/>
            <a:pathLst>
              <a:path w="21296" h="21074" fill="norm" stroke="1" extrusionOk="0">
                <a:moveTo>
                  <a:pt x="13218" y="9"/>
                </a:moveTo>
                <a:cubicBezTo>
                  <a:pt x="12471" y="-78"/>
                  <a:pt x="11952" y="532"/>
                  <a:pt x="11556" y="727"/>
                </a:cubicBezTo>
                <a:cubicBezTo>
                  <a:pt x="10568" y="1215"/>
                  <a:pt x="8739" y="-302"/>
                  <a:pt x="6247" y="1034"/>
                </a:cubicBezTo>
                <a:cubicBezTo>
                  <a:pt x="3246" y="2643"/>
                  <a:pt x="2201" y="6886"/>
                  <a:pt x="1783" y="10361"/>
                </a:cubicBezTo>
                <a:cubicBezTo>
                  <a:pt x="1590" y="11961"/>
                  <a:pt x="396" y="15519"/>
                  <a:pt x="73" y="16872"/>
                </a:cubicBezTo>
                <a:cubicBezTo>
                  <a:pt x="-250" y="18225"/>
                  <a:pt x="586" y="20933"/>
                  <a:pt x="871" y="21010"/>
                </a:cubicBezTo>
                <a:cubicBezTo>
                  <a:pt x="2073" y="21075"/>
                  <a:pt x="2086" y="20842"/>
                  <a:pt x="2086" y="20420"/>
                </a:cubicBezTo>
                <a:cubicBezTo>
                  <a:pt x="2086" y="20163"/>
                  <a:pt x="1764" y="20239"/>
                  <a:pt x="1650" y="19874"/>
                </a:cubicBezTo>
                <a:cubicBezTo>
                  <a:pt x="1536" y="19508"/>
                  <a:pt x="1650" y="19031"/>
                  <a:pt x="1650" y="19031"/>
                </a:cubicBezTo>
                <a:lnTo>
                  <a:pt x="4594" y="14384"/>
                </a:lnTo>
                <a:cubicBezTo>
                  <a:pt x="4594" y="14384"/>
                  <a:pt x="4703" y="17015"/>
                  <a:pt x="5349" y="18002"/>
                </a:cubicBezTo>
                <a:cubicBezTo>
                  <a:pt x="5994" y="18990"/>
                  <a:pt x="6014" y="21039"/>
                  <a:pt x="6014" y="21039"/>
                </a:cubicBezTo>
                <a:cubicBezTo>
                  <a:pt x="6014" y="21039"/>
                  <a:pt x="8272" y="21074"/>
                  <a:pt x="8861" y="21074"/>
                </a:cubicBezTo>
                <a:cubicBezTo>
                  <a:pt x="9256" y="21074"/>
                  <a:pt x="9281" y="20486"/>
                  <a:pt x="9039" y="20273"/>
                </a:cubicBezTo>
                <a:cubicBezTo>
                  <a:pt x="8836" y="20094"/>
                  <a:pt x="8576" y="19997"/>
                  <a:pt x="8281" y="19720"/>
                </a:cubicBezTo>
                <a:cubicBezTo>
                  <a:pt x="7705" y="19181"/>
                  <a:pt x="7557" y="15945"/>
                  <a:pt x="7576" y="13714"/>
                </a:cubicBezTo>
                <a:cubicBezTo>
                  <a:pt x="8610" y="13902"/>
                  <a:pt x="9735" y="13698"/>
                  <a:pt x="10856" y="13296"/>
                </a:cubicBezTo>
                <a:cubicBezTo>
                  <a:pt x="10552" y="14868"/>
                  <a:pt x="10705" y="17276"/>
                  <a:pt x="10946" y="18085"/>
                </a:cubicBezTo>
                <a:cubicBezTo>
                  <a:pt x="11233" y="19051"/>
                  <a:pt x="11440" y="21010"/>
                  <a:pt x="11440" y="21010"/>
                </a:cubicBezTo>
                <a:cubicBezTo>
                  <a:pt x="11611" y="21010"/>
                  <a:pt x="13078" y="21010"/>
                  <a:pt x="13458" y="21010"/>
                </a:cubicBezTo>
                <a:cubicBezTo>
                  <a:pt x="13838" y="21010"/>
                  <a:pt x="13944" y="20402"/>
                  <a:pt x="13629" y="20170"/>
                </a:cubicBezTo>
                <a:cubicBezTo>
                  <a:pt x="13326" y="19946"/>
                  <a:pt x="12957" y="19695"/>
                  <a:pt x="12805" y="19513"/>
                </a:cubicBezTo>
                <a:cubicBezTo>
                  <a:pt x="12653" y="19330"/>
                  <a:pt x="12755" y="18817"/>
                  <a:pt x="12793" y="18414"/>
                </a:cubicBezTo>
                <a:cubicBezTo>
                  <a:pt x="12831" y="18012"/>
                  <a:pt x="13219" y="16543"/>
                  <a:pt x="13732" y="14605"/>
                </a:cubicBezTo>
                <a:cubicBezTo>
                  <a:pt x="14929" y="17970"/>
                  <a:pt x="15727" y="18411"/>
                  <a:pt x="16601" y="18813"/>
                </a:cubicBezTo>
                <a:cubicBezTo>
                  <a:pt x="17475" y="19216"/>
                  <a:pt x="17874" y="20640"/>
                  <a:pt x="18444" y="20969"/>
                </a:cubicBezTo>
                <a:cubicBezTo>
                  <a:pt x="19014" y="21298"/>
                  <a:pt x="20320" y="19891"/>
                  <a:pt x="20210" y="19251"/>
                </a:cubicBezTo>
                <a:cubicBezTo>
                  <a:pt x="20091" y="18559"/>
                  <a:pt x="18966" y="19230"/>
                  <a:pt x="18814" y="18791"/>
                </a:cubicBezTo>
                <a:cubicBezTo>
                  <a:pt x="18627" y="18083"/>
                  <a:pt x="18082" y="16582"/>
                  <a:pt x="17341" y="15119"/>
                </a:cubicBezTo>
                <a:cubicBezTo>
                  <a:pt x="16600" y="13656"/>
                  <a:pt x="16715" y="12922"/>
                  <a:pt x="16810" y="10910"/>
                </a:cubicBezTo>
                <a:cubicBezTo>
                  <a:pt x="17418" y="10727"/>
                  <a:pt x="19032" y="11204"/>
                  <a:pt x="19585" y="11686"/>
                </a:cubicBezTo>
                <a:cubicBezTo>
                  <a:pt x="20137" y="12169"/>
                  <a:pt x="20096" y="11385"/>
                  <a:pt x="20305" y="11642"/>
                </a:cubicBezTo>
                <a:cubicBezTo>
                  <a:pt x="20514" y="11897"/>
                  <a:pt x="21350" y="10946"/>
                  <a:pt x="21293" y="10763"/>
                </a:cubicBezTo>
                <a:cubicBezTo>
                  <a:pt x="21236" y="10580"/>
                  <a:pt x="20837" y="9155"/>
                  <a:pt x="20381" y="7692"/>
                </a:cubicBezTo>
                <a:cubicBezTo>
                  <a:pt x="20400" y="6558"/>
                  <a:pt x="20343" y="6227"/>
                  <a:pt x="19678" y="4581"/>
                </a:cubicBezTo>
                <a:cubicBezTo>
                  <a:pt x="19565" y="4302"/>
                  <a:pt x="19455" y="4100"/>
                  <a:pt x="19344" y="3949"/>
                </a:cubicBezTo>
                <a:cubicBezTo>
                  <a:pt x="19291" y="3481"/>
                  <a:pt x="19229" y="3022"/>
                  <a:pt x="19173" y="2771"/>
                </a:cubicBezTo>
                <a:cubicBezTo>
                  <a:pt x="19086" y="2374"/>
                  <a:pt x="18185" y="2683"/>
                  <a:pt x="18258" y="3352"/>
                </a:cubicBezTo>
                <a:cubicBezTo>
                  <a:pt x="18270" y="3462"/>
                  <a:pt x="18276" y="3581"/>
                  <a:pt x="18278" y="3703"/>
                </a:cubicBezTo>
                <a:cubicBezTo>
                  <a:pt x="18137" y="3760"/>
                  <a:pt x="18001" y="3815"/>
                  <a:pt x="17873" y="3815"/>
                </a:cubicBezTo>
                <a:cubicBezTo>
                  <a:pt x="17873" y="3815"/>
                  <a:pt x="16715" y="2388"/>
                  <a:pt x="15822" y="2059"/>
                </a:cubicBezTo>
                <a:cubicBezTo>
                  <a:pt x="14929" y="1730"/>
                  <a:pt x="14448" y="432"/>
                  <a:pt x="13553" y="92"/>
                </a:cubicBezTo>
                <a:cubicBezTo>
                  <a:pt x="13437" y="48"/>
                  <a:pt x="13325" y="21"/>
                  <a:pt x="13218" y="9"/>
                </a:cubicBez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4" name="Bear"/>
          <p:cNvSpPr/>
          <p:nvPr/>
        </p:nvSpPr>
        <p:spPr>
          <a:xfrm>
            <a:off x="17850794" y="9784233"/>
            <a:ext cx="1520960" cy="781717"/>
          </a:xfrm>
          <a:custGeom>
            <a:avLst/>
            <a:gdLst/>
            <a:ahLst/>
            <a:cxnLst>
              <a:cxn ang="0">
                <a:pos x="wd2" y="hd2"/>
              </a:cxn>
              <a:cxn ang="5400000">
                <a:pos x="wd2" y="hd2"/>
              </a:cxn>
              <a:cxn ang="10800000">
                <a:pos x="wd2" y="hd2"/>
              </a:cxn>
              <a:cxn ang="16200000">
                <a:pos x="wd2" y="hd2"/>
              </a:cxn>
            </a:cxnLst>
            <a:rect l="0" t="0" r="r" b="b"/>
            <a:pathLst>
              <a:path w="21296" h="21074" fill="norm" stroke="1" extrusionOk="0">
                <a:moveTo>
                  <a:pt x="13218" y="9"/>
                </a:moveTo>
                <a:cubicBezTo>
                  <a:pt x="12471" y="-78"/>
                  <a:pt x="11952" y="532"/>
                  <a:pt x="11556" y="727"/>
                </a:cubicBezTo>
                <a:cubicBezTo>
                  <a:pt x="10568" y="1215"/>
                  <a:pt x="8739" y="-302"/>
                  <a:pt x="6247" y="1034"/>
                </a:cubicBezTo>
                <a:cubicBezTo>
                  <a:pt x="3246" y="2643"/>
                  <a:pt x="2201" y="6886"/>
                  <a:pt x="1783" y="10361"/>
                </a:cubicBezTo>
                <a:cubicBezTo>
                  <a:pt x="1590" y="11961"/>
                  <a:pt x="396" y="15519"/>
                  <a:pt x="73" y="16872"/>
                </a:cubicBezTo>
                <a:cubicBezTo>
                  <a:pt x="-250" y="18225"/>
                  <a:pt x="586" y="20933"/>
                  <a:pt x="871" y="21010"/>
                </a:cubicBezTo>
                <a:cubicBezTo>
                  <a:pt x="2073" y="21075"/>
                  <a:pt x="2086" y="20842"/>
                  <a:pt x="2086" y="20420"/>
                </a:cubicBezTo>
                <a:cubicBezTo>
                  <a:pt x="2086" y="20163"/>
                  <a:pt x="1764" y="20239"/>
                  <a:pt x="1650" y="19874"/>
                </a:cubicBezTo>
                <a:cubicBezTo>
                  <a:pt x="1536" y="19508"/>
                  <a:pt x="1650" y="19031"/>
                  <a:pt x="1650" y="19031"/>
                </a:cubicBezTo>
                <a:lnTo>
                  <a:pt x="4594" y="14384"/>
                </a:lnTo>
                <a:cubicBezTo>
                  <a:pt x="4594" y="14384"/>
                  <a:pt x="4703" y="17015"/>
                  <a:pt x="5349" y="18002"/>
                </a:cubicBezTo>
                <a:cubicBezTo>
                  <a:pt x="5994" y="18990"/>
                  <a:pt x="6014" y="21039"/>
                  <a:pt x="6014" y="21039"/>
                </a:cubicBezTo>
                <a:cubicBezTo>
                  <a:pt x="6014" y="21039"/>
                  <a:pt x="8272" y="21074"/>
                  <a:pt x="8861" y="21074"/>
                </a:cubicBezTo>
                <a:cubicBezTo>
                  <a:pt x="9256" y="21074"/>
                  <a:pt x="9281" y="20486"/>
                  <a:pt x="9039" y="20273"/>
                </a:cubicBezTo>
                <a:cubicBezTo>
                  <a:pt x="8836" y="20094"/>
                  <a:pt x="8576" y="19997"/>
                  <a:pt x="8281" y="19720"/>
                </a:cubicBezTo>
                <a:cubicBezTo>
                  <a:pt x="7705" y="19181"/>
                  <a:pt x="7557" y="15945"/>
                  <a:pt x="7576" y="13714"/>
                </a:cubicBezTo>
                <a:cubicBezTo>
                  <a:pt x="8610" y="13902"/>
                  <a:pt x="9735" y="13698"/>
                  <a:pt x="10856" y="13296"/>
                </a:cubicBezTo>
                <a:cubicBezTo>
                  <a:pt x="10552" y="14868"/>
                  <a:pt x="10705" y="17276"/>
                  <a:pt x="10946" y="18085"/>
                </a:cubicBezTo>
                <a:cubicBezTo>
                  <a:pt x="11233" y="19051"/>
                  <a:pt x="11440" y="21010"/>
                  <a:pt x="11440" y="21010"/>
                </a:cubicBezTo>
                <a:cubicBezTo>
                  <a:pt x="11611" y="21010"/>
                  <a:pt x="13078" y="21010"/>
                  <a:pt x="13458" y="21010"/>
                </a:cubicBezTo>
                <a:cubicBezTo>
                  <a:pt x="13838" y="21010"/>
                  <a:pt x="13944" y="20402"/>
                  <a:pt x="13629" y="20170"/>
                </a:cubicBezTo>
                <a:cubicBezTo>
                  <a:pt x="13326" y="19946"/>
                  <a:pt x="12957" y="19695"/>
                  <a:pt x="12805" y="19513"/>
                </a:cubicBezTo>
                <a:cubicBezTo>
                  <a:pt x="12653" y="19330"/>
                  <a:pt x="12755" y="18817"/>
                  <a:pt x="12793" y="18414"/>
                </a:cubicBezTo>
                <a:cubicBezTo>
                  <a:pt x="12831" y="18012"/>
                  <a:pt x="13219" y="16543"/>
                  <a:pt x="13732" y="14605"/>
                </a:cubicBezTo>
                <a:cubicBezTo>
                  <a:pt x="14929" y="17970"/>
                  <a:pt x="15727" y="18411"/>
                  <a:pt x="16601" y="18813"/>
                </a:cubicBezTo>
                <a:cubicBezTo>
                  <a:pt x="17475" y="19216"/>
                  <a:pt x="17874" y="20640"/>
                  <a:pt x="18444" y="20969"/>
                </a:cubicBezTo>
                <a:cubicBezTo>
                  <a:pt x="19014" y="21298"/>
                  <a:pt x="20320" y="19891"/>
                  <a:pt x="20210" y="19251"/>
                </a:cubicBezTo>
                <a:cubicBezTo>
                  <a:pt x="20091" y="18559"/>
                  <a:pt x="18966" y="19230"/>
                  <a:pt x="18814" y="18791"/>
                </a:cubicBezTo>
                <a:cubicBezTo>
                  <a:pt x="18627" y="18083"/>
                  <a:pt x="18082" y="16582"/>
                  <a:pt x="17341" y="15119"/>
                </a:cubicBezTo>
                <a:cubicBezTo>
                  <a:pt x="16600" y="13656"/>
                  <a:pt x="16715" y="12922"/>
                  <a:pt x="16810" y="10910"/>
                </a:cubicBezTo>
                <a:cubicBezTo>
                  <a:pt x="17418" y="10727"/>
                  <a:pt x="19032" y="11204"/>
                  <a:pt x="19585" y="11686"/>
                </a:cubicBezTo>
                <a:cubicBezTo>
                  <a:pt x="20137" y="12169"/>
                  <a:pt x="20096" y="11385"/>
                  <a:pt x="20305" y="11642"/>
                </a:cubicBezTo>
                <a:cubicBezTo>
                  <a:pt x="20514" y="11897"/>
                  <a:pt x="21350" y="10946"/>
                  <a:pt x="21293" y="10763"/>
                </a:cubicBezTo>
                <a:cubicBezTo>
                  <a:pt x="21236" y="10580"/>
                  <a:pt x="20837" y="9155"/>
                  <a:pt x="20381" y="7692"/>
                </a:cubicBezTo>
                <a:cubicBezTo>
                  <a:pt x="20400" y="6558"/>
                  <a:pt x="20343" y="6227"/>
                  <a:pt x="19678" y="4581"/>
                </a:cubicBezTo>
                <a:cubicBezTo>
                  <a:pt x="19565" y="4302"/>
                  <a:pt x="19455" y="4100"/>
                  <a:pt x="19344" y="3949"/>
                </a:cubicBezTo>
                <a:cubicBezTo>
                  <a:pt x="19291" y="3481"/>
                  <a:pt x="19229" y="3022"/>
                  <a:pt x="19173" y="2771"/>
                </a:cubicBezTo>
                <a:cubicBezTo>
                  <a:pt x="19086" y="2374"/>
                  <a:pt x="18185" y="2683"/>
                  <a:pt x="18258" y="3352"/>
                </a:cubicBezTo>
                <a:cubicBezTo>
                  <a:pt x="18270" y="3462"/>
                  <a:pt x="18276" y="3581"/>
                  <a:pt x="18278" y="3703"/>
                </a:cubicBezTo>
                <a:cubicBezTo>
                  <a:pt x="18137" y="3760"/>
                  <a:pt x="18001" y="3815"/>
                  <a:pt x="17873" y="3815"/>
                </a:cubicBezTo>
                <a:cubicBezTo>
                  <a:pt x="17873" y="3815"/>
                  <a:pt x="16715" y="2388"/>
                  <a:pt x="15822" y="2059"/>
                </a:cubicBezTo>
                <a:cubicBezTo>
                  <a:pt x="14929" y="1730"/>
                  <a:pt x="14448" y="432"/>
                  <a:pt x="13553" y="92"/>
                </a:cubicBezTo>
                <a:cubicBezTo>
                  <a:pt x="13437" y="48"/>
                  <a:pt x="13325" y="21"/>
                  <a:pt x="13218" y="9"/>
                </a:cubicBez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5" name="Bear"/>
          <p:cNvSpPr/>
          <p:nvPr/>
        </p:nvSpPr>
        <p:spPr>
          <a:xfrm>
            <a:off x="16638520" y="10950323"/>
            <a:ext cx="1520961" cy="781718"/>
          </a:xfrm>
          <a:custGeom>
            <a:avLst/>
            <a:gdLst/>
            <a:ahLst/>
            <a:cxnLst>
              <a:cxn ang="0">
                <a:pos x="wd2" y="hd2"/>
              </a:cxn>
              <a:cxn ang="5400000">
                <a:pos x="wd2" y="hd2"/>
              </a:cxn>
              <a:cxn ang="10800000">
                <a:pos x="wd2" y="hd2"/>
              </a:cxn>
              <a:cxn ang="16200000">
                <a:pos x="wd2" y="hd2"/>
              </a:cxn>
            </a:cxnLst>
            <a:rect l="0" t="0" r="r" b="b"/>
            <a:pathLst>
              <a:path w="21296" h="21074" fill="norm" stroke="1" extrusionOk="0">
                <a:moveTo>
                  <a:pt x="13218" y="9"/>
                </a:moveTo>
                <a:cubicBezTo>
                  <a:pt x="12471" y="-78"/>
                  <a:pt x="11952" y="532"/>
                  <a:pt x="11556" y="727"/>
                </a:cubicBezTo>
                <a:cubicBezTo>
                  <a:pt x="10568" y="1215"/>
                  <a:pt x="8739" y="-302"/>
                  <a:pt x="6247" y="1034"/>
                </a:cubicBezTo>
                <a:cubicBezTo>
                  <a:pt x="3246" y="2643"/>
                  <a:pt x="2201" y="6886"/>
                  <a:pt x="1783" y="10361"/>
                </a:cubicBezTo>
                <a:cubicBezTo>
                  <a:pt x="1590" y="11961"/>
                  <a:pt x="396" y="15519"/>
                  <a:pt x="73" y="16872"/>
                </a:cubicBezTo>
                <a:cubicBezTo>
                  <a:pt x="-250" y="18225"/>
                  <a:pt x="586" y="20933"/>
                  <a:pt x="871" y="21010"/>
                </a:cubicBezTo>
                <a:cubicBezTo>
                  <a:pt x="2073" y="21075"/>
                  <a:pt x="2086" y="20842"/>
                  <a:pt x="2086" y="20420"/>
                </a:cubicBezTo>
                <a:cubicBezTo>
                  <a:pt x="2086" y="20163"/>
                  <a:pt x="1764" y="20239"/>
                  <a:pt x="1650" y="19874"/>
                </a:cubicBezTo>
                <a:cubicBezTo>
                  <a:pt x="1536" y="19508"/>
                  <a:pt x="1650" y="19031"/>
                  <a:pt x="1650" y="19031"/>
                </a:cubicBezTo>
                <a:lnTo>
                  <a:pt x="4594" y="14384"/>
                </a:lnTo>
                <a:cubicBezTo>
                  <a:pt x="4594" y="14384"/>
                  <a:pt x="4703" y="17015"/>
                  <a:pt x="5349" y="18002"/>
                </a:cubicBezTo>
                <a:cubicBezTo>
                  <a:pt x="5994" y="18990"/>
                  <a:pt x="6014" y="21039"/>
                  <a:pt x="6014" y="21039"/>
                </a:cubicBezTo>
                <a:cubicBezTo>
                  <a:pt x="6014" y="21039"/>
                  <a:pt x="8272" y="21074"/>
                  <a:pt x="8861" y="21074"/>
                </a:cubicBezTo>
                <a:cubicBezTo>
                  <a:pt x="9256" y="21074"/>
                  <a:pt x="9281" y="20486"/>
                  <a:pt x="9039" y="20273"/>
                </a:cubicBezTo>
                <a:cubicBezTo>
                  <a:pt x="8836" y="20094"/>
                  <a:pt x="8576" y="19997"/>
                  <a:pt x="8281" y="19720"/>
                </a:cubicBezTo>
                <a:cubicBezTo>
                  <a:pt x="7705" y="19181"/>
                  <a:pt x="7557" y="15945"/>
                  <a:pt x="7576" y="13714"/>
                </a:cubicBezTo>
                <a:cubicBezTo>
                  <a:pt x="8610" y="13902"/>
                  <a:pt x="9735" y="13698"/>
                  <a:pt x="10856" y="13296"/>
                </a:cubicBezTo>
                <a:cubicBezTo>
                  <a:pt x="10552" y="14868"/>
                  <a:pt x="10705" y="17276"/>
                  <a:pt x="10946" y="18085"/>
                </a:cubicBezTo>
                <a:cubicBezTo>
                  <a:pt x="11233" y="19051"/>
                  <a:pt x="11440" y="21010"/>
                  <a:pt x="11440" y="21010"/>
                </a:cubicBezTo>
                <a:cubicBezTo>
                  <a:pt x="11611" y="21010"/>
                  <a:pt x="13078" y="21010"/>
                  <a:pt x="13458" y="21010"/>
                </a:cubicBezTo>
                <a:cubicBezTo>
                  <a:pt x="13838" y="21010"/>
                  <a:pt x="13944" y="20402"/>
                  <a:pt x="13629" y="20170"/>
                </a:cubicBezTo>
                <a:cubicBezTo>
                  <a:pt x="13326" y="19946"/>
                  <a:pt x="12957" y="19695"/>
                  <a:pt x="12805" y="19513"/>
                </a:cubicBezTo>
                <a:cubicBezTo>
                  <a:pt x="12653" y="19330"/>
                  <a:pt x="12755" y="18817"/>
                  <a:pt x="12793" y="18414"/>
                </a:cubicBezTo>
                <a:cubicBezTo>
                  <a:pt x="12831" y="18012"/>
                  <a:pt x="13219" y="16543"/>
                  <a:pt x="13732" y="14605"/>
                </a:cubicBezTo>
                <a:cubicBezTo>
                  <a:pt x="14929" y="17970"/>
                  <a:pt x="15727" y="18411"/>
                  <a:pt x="16601" y="18813"/>
                </a:cubicBezTo>
                <a:cubicBezTo>
                  <a:pt x="17475" y="19216"/>
                  <a:pt x="17874" y="20640"/>
                  <a:pt x="18444" y="20969"/>
                </a:cubicBezTo>
                <a:cubicBezTo>
                  <a:pt x="19014" y="21298"/>
                  <a:pt x="20320" y="19891"/>
                  <a:pt x="20210" y="19251"/>
                </a:cubicBezTo>
                <a:cubicBezTo>
                  <a:pt x="20091" y="18559"/>
                  <a:pt x="18966" y="19230"/>
                  <a:pt x="18814" y="18791"/>
                </a:cubicBezTo>
                <a:cubicBezTo>
                  <a:pt x="18627" y="18083"/>
                  <a:pt x="18082" y="16582"/>
                  <a:pt x="17341" y="15119"/>
                </a:cubicBezTo>
                <a:cubicBezTo>
                  <a:pt x="16600" y="13656"/>
                  <a:pt x="16715" y="12922"/>
                  <a:pt x="16810" y="10910"/>
                </a:cubicBezTo>
                <a:cubicBezTo>
                  <a:pt x="17418" y="10727"/>
                  <a:pt x="19032" y="11204"/>
                  <a:pt x="19585" y="11686"/>
                </a:cubicBezTo>
                <a:cubicBezTo>
                  <a:pt x="20137" y="12169"/>
                  <a:pt x="20096" y="11385"/>
                  <a:pt x="20305" y="11642"/>
                </a:cubicBezTo>
                <a:cubicBezTo>
                  <a:pt x="20514" y="11897"/>
                  <a:pt x="21350" y="10946"/>
                  <a:pt x="21293" y="10763"/>
                </a:cubicBezTo>
                <a:cubicBezTo>
                  <a:pt x="21236" y="10580"/>
                  <a:pt x="20837" y="9155"/>
                  <a:pt x="20381" y="7692"/>
                </a:cubicBezTo>
                <a:cubicBezTo>
                  <a:pt x="20400" y="6558"/>
                  <a:pt x="20343" y="6227"/>
                  <a:pt x="19678" y="4581"/>
                </a:cubicBezTo>
                <a:cubicBezTo>
                  <a:pt x="19565" y="4302"/>
                  <a:pt x="19455" y="4100"/>
                  <a:pt x="19344" y="3949"/>
                </a:cubicBezTo>
                <a:cubicBezTo>
                  <a:pt x="19291" y="3481"/>
                  <a:pt x="19229" y="3022"/>
                  <a:pt x="19173" y="2771"/>
                </a:cubicBezTo>
                <a:cubicBezTo>
                  <a:pt x="19086" y="2374"/>
                  <a:pt x="18185" y="2683"/>
                  <a:pt x="18258" y="3352"/>
                </a:cubicBezTo>
                <a:cubicBezTo>
                  <a:pt x="18270" y="3462"/>
                  <a:pt x="18276" y="3581"/>
                  <a:pt x="18278" y="3703"/>
                </a:cubicBezTo>
                <a:cubicBezTo>
                  <a:pt x="18137" y="3760"/>
                  <a:pt x="18001" y="3815"/>
                  <a:pt x="17873" y="3815"/>
                </a:cubicBezTo>
                <a:cubicBezTo>
                  <a:pt x="17873" y="3815"/>
                  <a:pt x="16715" y="2388"/>
                  <a:pt x="15822" y="2059"/>
                </a:cubicBezTo>
                <a:cubicBezTo>
                  <a:pt x="14929" y="1730"/>
                  <a:pt x="14448" y="432"/>
                  <a:pt x="13553" y="92"/>
                </a:cubicBezTo>
                <a:cubicBezTo>
                  <a:pt x="13437" y="48"/>
                  <a:pt x="13325" y="21"/>
                  <a:pt x="13218" y="9"/>
                </a:cubicBez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6" name="Bear"/>
          <p:cNvSpPr/>
          <p:nvPr/>
        </p:nvSpPr>
        <p:spPr>
          <a:xfrm>
            <a:off x="19155430" y="10767823"/>
            <a:ext cx="1520961" cy="781718"/>
          </a:xfrm>
          <a:custGeom>
            <a:avLst/>
            <a:gdLst/>
            <a:ahLst/>
            <a:cxnLst>
              <a:cxn ang="0">
                <a:pos x="wd2" y="hd2"/>
              </a:cxn>
              <a:cxn ang="5400000">
                <a:pos x="wd2" y="hd2"/>
              </a:cxn>
              <a:cxn ang="10800000">
                <a:pos x="wd2" y="hd2"/>
              </a:cxn>
              <a:cxn ang="16200000">
                <a:pos x="wd2" y="hd2"/>
              </a:cxn>
            </a:cxnLst>
            <a:rect l="0" t="0" r="r" b="b"/>
            <a:pathLst>
              <a:path w="21296" h="21074" fill="norm" stroke="1" extrusionOk="0">
                <a:moveTo>
                  <a:pt x="13218" y="9"/>
                </a:moveTo>
                <a:cubicBezTo>
                  <a:pt x="12471" y="-78"/>
                  <a:pt x="11952" y="532"/>
                  <a:pt x="11556" y="727"/>
                </a:cubicBezTo>
                <a:cubicBezTo>
                  <a:pt x="10568" y="1215"/>
                  <a:pt x="8739" y="-302"/>
                  <a:pt x="6247" y="1034"/>
                </a:cubicBezTo>
                <a:cubicBezTo>
                  <a:pt x="3246" y="2643"/>
                  <a:pt x="2201" y="6886"/>
                  <a:pt x="1783" y="10361"/>
                </a:cubicBezTo>
                <a:cubicBezTo>
                  <a:pt x="1590" y="11961"/>
                  <a:pt x="396" y="15519"/>
                  <a:pt x="73" y="16872"/>
                </a:cubicBezTo>
                <a:cubicBezTo>
                  <a:pt x="-250" y="18225"/>
                  <a:pt x="586" y="20933"/>
                  <a:pt x="871" y="21010"/>
                </a:cubicBezTo>
                <a:cubicBezTo>
                  <a:pt x="2073" y="21075"/>
                  <a:pt x="2086" y="20842"/>
                  <a:pt x="2086" y="20420"/>
                </a:cubicBezTo>
                <a:cubicBezTo>
                  <a:pt x="2086" y="20163"/>
                  <a:pt x="1764" y="20239"/>
                  <a:pt x="1650" y="19874"/>
                </a:cubicBezTo>
                <a:cubicBezTo>
                  <a:pt x="1536" y="19508"/>
                  <a:pt x="1650" y="19031"/>
                  <a:pt x="1650" y="19031"/>
                </a:cubicBezTo>
                <a:lnTo>
                  <a:pt x="4594" y="14384"/>
                </a:lnTo>
                <a:cubicBezTo>
                  <a:pt x="4594" y="14384"/>
                  <a:pt x="4703" y="17015"/>
                  <a:pt x="5349" y="18002"/>
                </a:cubicBezTo>
                <a:cubicBezTo>
                  <a:pt x="5994" y="18990"/>
                  <a:pt x="6014" y="21039"/>
                  <a:pt x="6014" y="21039"/>
                </a:cubicBezTo>
                <a:cubicBezTo>
                  <a:pt x="6014" y="21039"/>
                  <a:pt x="8272" y="21074"/>
                  <a:pt x="8861" y="21074"/>
                </a:cubicBezTo>
                <a:cubicBezTo>
                  <a:pt x="9256" y="21074"/>
                  <a:pt x="9281" y="20486"/>
                  <a:pt x="9039" y="20273"/>
                </a:cubicBezTo>
                <a:cubicBezTo>
                  <a:pt x="8836" y="20094"/>
                  <a:pt x="8576" y="19997"/>
                  <a:pt x="8281" y="19720"/>
                </a:cubicBezTo>
                <a:cubicBezTo>
                  <a:pt x="7705" y="19181"/>
                  <a:pt x="7557" y="15945"/>
                  <a:pt x="7576" y="13714"/>
                </a:cubicBezTo>
                <a:cubicBezTo>
                  <a:pt x="8610" y="13902"/>
                  <a:pt x="9735" y="13698"/>
                  <a:pt x="10856" y="13296"/>
                </a:cubicBezTo>
                <a:cubicBezTo>
                  <a:pt x="10552" y="14868"/>
                  <a:pt x="10705" y="17276"/>
                  <a:pt x="10946" y="18085"/>
                </a:cubicBezTo>
                <a:cubicBezTo>
                  <a:pt x="11233" y="19051"/>
                  <a:pt x="11440" y="21010"/>
                  <a:pt x="11440" y="21010"/>
                </a:cubicBezTo>
                <a:cubicBezTo>
                  <a:pt x="11611" y="21010"/>
                  <a:pt x="13078" y="21010"/>
                  <a:pt x="13458" y="21010"/>
                </a:cubicBezTo>
                <a:cubicBezTo>
                  <a:pt x="13838" y="21010"/>
                  <a:pt x="13944" y="20402"/>
                  <a:pt x="13629" y="20170"/>
                </a:cubicBezTo>
                <a:cubicBezTo>
                  <a:pt x="13326" y="19946"/>
                  <a:pt x="12957" y="19695"/>
                  <a:pt x="12805" y="19513"/>
                </a:cubicBezTo>
                <a:cubicBezTo>
                  <a:pt x="12653" y="19330"/>
                  <a:pt x="12755" y="18817"/>
                  <a:pt x="12793" y="18414"/>
                </a:cubicBezTo>
                <a:cubicBezTo>
                  <a:pt x="12831" y="18012"/>
                  <a:pt x="13219" y="16543"/>
                  <a:pt x="13732" y="14605"/>
                </a:cubicBezTo>
                <a:cubicBezTo>
                  <a:pt x="14929" y="17970"/>
                  <a:pt x="15727" y="18411"/>
                  <a:pt x="16601" y="18813"/>
                </a:cubicBezTo>
                <a:cubicBezTo>
                  <a:pt x="17475" y="19216"/>
                  <a:pt x="17874" y="20640"/>
                  <a:pt x="18444" y="20969"/>
                </a:cubicBezTo>
                <a:cubicBezTo>
                  <a:pt x="19014" y="21298"/>
                  <a:pt x="20320" y="19891"/>
                  <a:pt x="20210" y="19251"/>
                </a:cubicBezTo>
                <a:cubicBezTo>
                  <a:pt x="20091" y="18559"/>
                  <a:pt x="18966" y="19230"/>
                  <a:pt x="18814" y="18791"/>
                </a:cubicBezTo>
                <a:cubicBezTo>
                  <a:pt x="18627" y="18083"/>
                  <a:pt x="18082" y="16582"/>
                  <a:pt x="17341" y="15119"/>
                </a:cubicBezTo>
                <a:cubicBezTo>
                  <a:pt x="16600" y="13656"/>
                  <a:pt x="16715" y="12922"/>
                  <a:pt x="16810" y="10910"/>
                </a:cubicBezTo>
                <a:cubicBezTo>
                  <a:pt x="17418" y="10727"/>
                  <a:pt x="19032" y="11204"/>
                  <a:pt x="19585" y="11686"/>
                </a:cubicBezTo>
                <a:cubicBezTo>
                  <a:pt x="20137" y="12169"/>
                  <a:pt x="20096" y="11385"/>
                  <a:pt x="20305" y="11642"/>
                </a:cubicBezTo>
                <a:cubicBezTo>
                  <a:pt x="20514" y="11897"/>
                  <a:pt x="21350" y="10946"/>
                  <a:pt x="21293" y="10763"/>
                </a:cubicBezTo>
                <a:cubicBezTo>
                  <a:pt x="21236" y="10580"/>
                  <a:pt x="20837" y="9155"/>
                  <a:pt x="20381" y="7692"/>
                </a:cubicBezTo>
                <a:cubicBezTo>
                  <a:pt x="20400" y="6558"/>
                  <a:pt x="20343" y="6227"/>
                  <a:pt x="19678" y="4581"/>
                </a:cubicBezTo>
                <a:cubicBezTo>
                  <a:pt x="19565" y="4302"/>
                  <a:pt x="19455" y="4100"/>
                  <a:pt x="19344" y="3949"/>
                </a:cubicBezTo>
                <a:cubicBezTo>
                  <a:pt x="19291" y="3481"/>
                  <a:pt x="19229" y="3022"/>
                  <a:pt x="19173" y="2771"/>
                </a:cubicBezTo>
                <a:cubicBezTo>
                  <a:pt x="19086" y="2374"/>
                  <a:pt x="18185" y="2683"/>
                  <a:pt x="18258" y="3352"/>
                </a:cubicBezTo>
                <a:cubicBezTo>
                  <a:pt x="18270" y="3462"/>
                  <a:pt x="18276" y="3581"/>
                  <a:pt x="18278" y="3703"/>
                </a:cubicBezTo>
                <a:cubicBezTo>
                  <a:pt x="18137" y="3760"/>
                  <a:pt x="18001" y="3815"/>
                  <a:pt x="17873" y="3815"/>
                </a:cubicBezTo>
                <a:cubicBezTo>
                  <a:pt x="17873" y="3815"/>
                  <a:pt x="16715" y="2388"/>
                  <a:pt x="15822" y="2059"/>
                </a:cubicBezTo>
                <a:cubicBezTo>
                  <a:pt x="14929" y="1730"/>
                  <a:pt x="14448" y="432"/>
                  <a:pt x="13553" y="92"/>
                </a:cubicBezTo>
                <a:cubicBezTo>
                  <a:pt x="13437" y="48"/>
                  <a:pt x="13325" y="21"/>
                  <a:pt x="13218" y="9"/>
                </a:cubicBez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nvGrpSpPr>
          <p:cNvPr id="239" name="Group"/>
          <p:cNvGrpSpPr/>
          <p:nvPr/>
        </p:nvGrpSpPr>
        <p:grpSpPr>
          <a:xfrm>
            <a:off x="14986000" y="8215055"/>
            <a:ext cx="7314900" cy="4468009"/>
            <a:chOff x="0" y="0"/>
            <a:chExt cx="7314899" cy="4468007"/>
          </a:xfrm>
        </p:grpSpPr>
        <p:sp>
          <p:nvSpPr>
            <p:cNvPr id="237" name="Rounded Rectangle"/>
            <p:cNvSpPr/>
            <p:nvPr/>
          </p:nvSpPr>
          <p:spPr>
            <a:xfrm>
              <a:off x="0" y="525599"/>
              <a:ext cx="7314900" cy="3942409"/>
            </a:xfrm>
            <a:prstGeom prst="roundRect">
              <a:avLst>
                <a:gd name="adj" fmla="val 15000"/>
              </a:avLst>
            </a:prstGeom>
            <a:noFill/>
            <a:ln w="127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38" name="Label: “bear”"/>
            <p:cNvSpPr txBox="1"/>
            <p:nvPr/>
          </p:nvSpPr>
          <p:spPr>
            <a:xfrm>
              <a:off x="455570" y="0"/>
              <a:ext cx="2133995" cy="523799"/>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700"/>
              </a:lvl1pPr>
            </a:lstStyle>
            <a:p>
              <a:pPr/>
              <a:r>
                <a:t>Label: “bear”</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2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22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3" fill="hold">
                                  <p:stCondLst>
                                    <p:cond delay="0"/>
                                  </p:stCondLst>
                                  <p:iterate type="el" backwards="0">
                                    <p:tmAbs val="0"/>
                                  </p:iterate>
                                  <p:childTnLst>
                                    <p:set>
                                      <p:cBhvr>
                                        <p:cTn id="20" fill="hold"/>
                                        <p:tgtEl>
                                          <p:spTgt spid="2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4" fill="hold">
                                  <p:stCondLst>
                                    <p:cond delay="0"/>
                                  </p:stCondLst>
                                  <p:iterate type="el" backwards="0">
                                    <p:tmAbs val="0"/>
                                  </p:iterate>
                                  <p:childTnLst>
                                    <p:set>
                                      <p:cBhvr>
                                        <p:cTn id="24" fill="hold"/>
                                        <p:tgtEl>
                                          <p:spTgt spid="2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5" fill="hold">
                                  <p:stCondLst>
                                    <p:cond delay="0"/>
                                  </p:stCondLst>
                                  <p:iterate type="el" backwards="0">
                                    <p:tmAbs val="0"/>
                                  </p:iterate>
                                  <p:childTnLst>
                                    <p:set>
                                      <p:cBhvr>
                                        <p:cTn id="28" fill="hold"/>
                                        <p:tgtEl>
                                          <p:spTgt spid="2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6" fill="hold">
                                  <p:stCondLst>
                                    <p:cond delay="0"/>
                                  </p:stCondLst>
                                  <p:iterate type="el" backwards="0">
                                    <p:tmAbs val="0"/>
                                  </p:iterate>
                                  <p:childTnLst>
                                    <p:set>
                                      <p:cBhvr>
                                        <p:cTn id="32" fill="hold"/>
                                        <p:tgtEl>
                                          <p:spTgt spid="2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7" fill="hold">
                                  <p:stCondLst>
                                    <p:cond delay="0"/>
                                  </p:stCondLst>
                                  <p:iterate type="el" backwards="0">
                                    <p:tmAbs val="0"/>
                                  </p:iterate>
                                  <p:childTnLst>
                                    <p:set>
                                      <p:cBhvr>
                                        <p:cTn id="36" fill="hold"/>
                                        <p:tgtEl>
                                          <p:spTgt spid="2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8" fill="hold">
                                  <p:stCondLst>
                                    <p:cond delay="0"/>
                                  </p:stCondLst>
                                  <p:iterate type="el" backwards="0">
                                    <p:tmAbs val="0"/>
                                  </p:iterate>
                                  <p:childTnLst>
                                    <p:set>
                                      <p:cBhvr>
                                        <p:cTn id="40" fill="hold"/>
                                        <p:tgtEl>
                                          <p:spTgt spid="2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9" fill="hold">
                                  <p:stCondLst>
                                    <p:cond delay="0"/>
                                  </p:stCondLst>
                                  <p:iterate type="el" backwards="0">
                                    <p:tmAbs val="0"/>
                                  </p:iterate>
                                  <p:childTnLst>
                                    <p:set>
                                      <p:cBhvr>
                                        <p:cTn id="44" fill="hold"/>
                                        <p:tgtEl>
                                          <p:spTgt spid="2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xit" nodeType="clickEffect" presetID="10" grpId="10" fill="hold">
                                  <p:stCondLst>
                                    <p:cond delay="0"/>
                                  </p:stCondLst>
                                  <p:iterate type="el" backwards="0">
                                    <p:tmAbs val="0"/>
                                  </p:iterate>
                                  <p:childTnLst>
                                    <p:animEffect filter="fade" transition="out">
                                      <p:cBhvr>
                                        <p:cTn id="48" dur="1000" fill="hold"/>
                                        <p:tgtEl>
                                          <p:spTgt spid="232"/>
                                        </p:tgtEl>
                                      </p:cBhvr>
                                    </p:animEffect>
                                    <p:set>
                                      <p:cBhvr>
                                        <p:cTn id="49" fill="hold">
                                          <p:stCondLst>
                                            <p:cond delay="999"/>
                                          </p:stCondLst>
                                        </p:cTn>
                                        <p:tgtEl>
                                          <p:spTgt spid="23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2" grpId="10"/>
      <p:bldP build="p" bldLvl="5" animBg="1" rev="0" advAuto="0" spid="220" grpId="1"/>
      <p:bldP build="whole" bldLvl="1" animBg="1" rev="0" advAuto="0" spid="233" grpId="5"/>
      <p:bldP build="whole" bldLvl="1" animBg="1" rev="0" advAuto="0" spid="224" grpId="2"/>
      <p:bldP build="whole" bldLvl="1" animBg="1" rev="0" advAuto="0" spid="236" grpId="8"/>
      <p:bldP build="whole" bldLvl="1" animBg="1" rev="0" advAuto="0" spid="231" grpId="3"/>
      <p:bldP build="whole" bldLvl="1" animBg="1" rev="0" advAuto="0" spid="239" grpId="4"/>
      <p:bldP build="whole" bldLvl="1" animBg="1" rev="0" advAuto="0" spid="232" grpId="9"/>
      <p:bldP build="whole" bldLvl="1" animBg="1" rev="0" advAuto="0" spid="235" grpId="7"/>
      <p:bldP build="whole" bldLvl="1" animBg="1" rev="0" advAuto="0" spid="234" grpId="6"/>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Data Preparation"/>
          <p:cNvSpPr txBox="1"/>
          <p:nvPr>
            <p:ph type="title"/>
          </p:nvPr>
        </p:nvSpPr>
        <p:spPr>
          <a:prstGeom prst="rect">
            <a:avLst/>
          </a:prstGeom>
        </p:spPr>
        <p:txBody>
          <a:bodyPr/>
          <a:lstStyle/>
          <a:p>
            <a:pPr/>
            <a:r>
              <a:t>Data Preparation</a:t>
            </a:r>
          </a:p>
        </p:txBody>
      </p:sp>
      <p:sp>
        <p:nvSpPr>
          <p:cNvPr id="244" name="Clean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Cleaning</a:t>
            </a:r>
          </a:p>
        </p:txBody>
      </p:sp>
      <p:sp>
        <p:nvSpPr>
          <p:cNvPr id="2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6" name="Reduce any structural problems in your data.…"/>
          <p:cNvSpPr txBox="1"/>
          <p:nvPr>
            <p:ph type="body" idx="1"/>
          </p:nvPr>
        </p:nvSpPr>
        <p:spPr>
          <a:xfrm>
            <a:off x="1206500" y="3922770"/>
            <a:ext cx="21971000" cy="8907480"/>
          </a:xfrm>
          <a:prstGeom prst="rect">
            <a:avLst/>
          </a:prstGeom>
        </p:spPr>
        <p:txBody>
          <a:bodyPr/>
          <a:lstStyle/>
          <a:p>
            <a:pPr marL="573023" indent="-573023" defTabSz="2292038">
              <a:lnSpc>
                <a:spcPct val="100000"/>
              </a:lnSpc>
              <a:spcBef>
                <a:spcPts val="4200"/>
              </a:spcBef>
              <a:defRPr sz="4512"/>
            </a:pPr>
            <a:r>
              <a:rPr>
                <a:latin typeface="Helvetica Neue Thin"/>
                <a:ea typeface="Helvetica Neue Thin"/>
                <a:cs typeface="Helvetica Neue Thin"/>
                <a:sym typeface="Helvetica Neue Thin"/>
              </a:rPr>
              <a:t>Reduce any </a:t>
            </a:r>
            <a:r>
              <a:rPr b="1"/>
              <a:t>structural problems </a:t>
            </a:r>
            <a:r>
              <a:rPr>
                <a:latin typeface="Helvetica Neue Thin"/>
                <a:ea typeface="Helvetica Neue Thin"/>
                <a:cs typeface="Helvetica Neue Thin"/>
                <a:sym typeface="Helvetica Neue Thin"/>
              </a:rPr>
              <a:t>in your data.</a:t>
            </a:r>
            <a:endParaRPr>
              <a:latin typeface="Helvetica Neue Thin"/>
              <a:ea typeface="Helvetica Neue Thin"/>
              <a:cs typeface="Helvetica Neue Thin"/>
              <a:sym typeface="Helvetica Neue Thin"/>
            </a:endParaRPr>
          </a:p>
          <a:p>
            <a:pPr lvl="3" marL="2292095" indent="-573023" defTabSz="2292038">
              <a:lnSpc>
                <a:spcPct val="100000"/>
              </a:lnSpc>
              <a:spcBef>
                <a:spcPts val="4200"/>
              </a:spcBef>
              <a:defRPr sz="4512"/>
            </a:pPr>
            <a:r>
              <a:rPr>
                <a:latin typeface="Helvetica Neue Thin"/>
                <a:ea typeface="Helvetica Neue Thin"/>
                <a:cs typeface="Helvetica Neue Thin"/>
                <a:sym typeface="Helvetica Neue Thin"/>
              </a:rPr>
              <a:t>In text, fix typographical errors, capitalization, &amp; any inconsistencies.</a:t>
            </a:r>
            <a:endParaRPr>
              <a:latin typeface="Helvetica Neue Thin"/>
              <a:ea typeface="Helvetica Neue Thin"/>
              <a:cs typeface="Helvetica Neue Thin"/>
              <a:sym typeface="Helvetica Neue Thin"/>
            </a:endParaRPr>
          </a:p>
          <a:p>
            <a:pPr lvl="3" marL="2292095" indent="-573023" defTabSz="2292038">
              <a:lnSpc>
                <a:spcPct val="100000"/>
              </a:lnSpc>
              <a:spcBef>
                <a:spcPts val="4200"/>
              </a:spcBef>
              <a:defRPr sz="4512"/>
            </a:pPr>
            <a:r>
              <a:rPr>
                <a:latin typeface="Helvetica Neue Thin"/>
                <a:ea typeface="Helvetica Neue Thin"/>
                <a:cs typeface="Helvetica Neue Thin"/>
                <a:sym typeface="Helvetica Neue Thin"/>
              </a:rPr>
              <a:t>In images, you may decide to use one orientation (i.e. portrait, or landscape), or one image file type (i.e. JPEG)</a:t>
            </a:r>
            <a:endParaRPr>
              <a:latin typeface="Helvetica Neue Thin"/>
              <a:ea typeface="Helvetica Neue Thin"/>
              <a:cs typeface="Helvetica Neue Thin"/>
              <a:sym typeface="Helvetica Neue Thin"/>
            </a:endParaRPr>
          </a:p>
          <a:p>
            <a:pPr lvl="3" marL="2292095" indent="-573023" defTabSz="2292038">
              <a:lnSpc>
                <a:spcPct val="100000"/>
              </a:lnSpc>
              <a:spcBef>
                <a:spcPts val="4200"/>
              </a:spcBef>
              <a:defRPr sz="4512"/>
            </a:pPr>
            <a:endParaRPr>
              <a:latin typeface="Helvetica Neue Thin"/>
              <a:ea typeface="Helvetica Neue Thin"/>
              <a:cs typeface="Helvetica Neue Thin"/>
              <a:sym typeface="Helvetica Neue Thin"/>
            </a:endParaRPr>
          </a:p>
          <a:p>
            <a:pPr marL="573023" indent="-573023" defTabSz="2292038">
              <a:lnSpc>
                <a:spcPct val="100000"/>
              </a:lnSpc>
              <a:spcBef>
                <a:spcPts val="4200"/>
              </a:spcBef>
              <a:defRPr sz="4512">
                <a:latin typeface="Helvetica Neue Thin"/>
                <a:ea typeface="Helvetica Neue Thin"/>
                <a:cs typeface="Helvetica Neue Thin"/>
                <a:sym typeface="Helvetica Neue Thin"/>
              </a:defRPr>
            </a:pPr>
            <a:r>
              <a:t>It is important to reduce duplicates and any </a:t>
            </a:r>
            <a:r>
              <a:rPr b="1">
                <a:latin typeface="+mn-lt"/>
                <a:ea typeface="+mn-ea"/>
                <a:cs typeface="+mn-cs"/>
                <a:sym typeface="Helvetica Neue"/>
              </a:rPr>
              <a:t>irrelevant information</a:t>
            </a:r>
            <a:r>
              <a:t>.</a:t>
            </a:r>
          </a:p>
          <a:p>
            <a:pPr lvl="2" marL="1719072" indent="-573023" defTabSz="2292038">
              <a:lnSpc>
                <a:spcPct val="100000"/>
              </a:lnSpc>
              <a:spcBef>
                <a:spcPts val="4200"/>
              </a:spcBef>
              <a:defRPr sz="4512">
                <a:latin typeface="Helvetica Neue Thin"/>
                <a:ea typeface="Helvetica Neue Thin"/>
                <a:cs typeface="Helvetica Neue Thin"/>
                <a:sym typeface="Helvetica Neue Thin"/>
              </a:defRPr>
            </a:pPr>
            <a:r>
              <a:t>Duplicate records/samples are typical when combining data from different sources.</a:t>
            </a:r>
          </a:p>
          <a:p>
            <a:pPr lvl="2" marL="1719072" indent="-573023" defTabSz="2292038">
              <a:lnSpc>
                <a:spcPct val="100000"/>
              </a:lnSpc>
              <a:spcBef>
                <a:spcPts val="4200"/>
              </a:spcBef>
              <a:defRPr sz="4512">
                <a:latin typeface="Helvetica Neue Thin"/>
                <a:ea typeface="Helvetica Neue Thin"/>
                <a:cs typeface="Helvetica Neue Thin"/>
                <a:sym typeface="Helvetica Neue Thin"/>
              </a:defRPr>
            </a:pPr>
            <a:r>
              <a:t>Data is “irrelevant” if it doesn’t fit the specific problem you’re trying to solve!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6">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46">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246">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24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246">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246">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246">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46"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Data Analysis…"/>
          <p:cNvSpPr txBox="1"/>
          <p:nvPr>
            <p:ph type="title"/>
          </p:nvPr>
        </p:nvSpPr>
        <p:spPr>
          <a:prstGeom prst="rect">
            <a:avLst/>
          </a:prstGeom>
        </p:spPr>
        <p:txBody>
          <a:bodyPr/>
          <a:lstStyle/>
          <a:p>
            <a:pPr/>
            <a:r>
              <a:t>Data Analysis</a:t>
            </a:r>
          </a:p>
          <a:p>
            <a:pPr>
              <a:defRPr spc="-194" sz="9700"/>
            </a:pPr>
            <a:r>
              <a:rPr>
                <a:latin typeface="Helvetica Neue Thin"/>
                <a:ea typeface="Helvetica Neue Thin"/>
                <a:cs typeface="Helvetica Neue Thin"/>
                <a:sym typeface="Helvetica Neue Thin"/>
              </a:rPr>
              <a:t>Error &amp; Confidence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Error &amp; Confidence"/>
          <p:cNvSpPr txBox="1"/>
          <p:nvPr>
            <p:ph type="title"/>
          </p:nvPr>
        </p:nvSpPr>
        <p:spPr>
          <a:prstGeom prst="rect">
            <a:avLst/>
          </a:prstGeom>
        </p:spPr>
        <p:txBody>
          <a:bodyPr/>
          <a:lstStyle/>
          <a:p>
            <a:pPr/>
            <a:r>
              <a:t>Error &amp; Confidence</a:t>
            </a:r>
          </a:p>
        </p:txBody>
      </p:sp>
      <p:sp>
        <p:nvSpPr>
          <p:cNvPr id="253" name="In data analyt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a:latin typeface="Helvetica Neue Light"/>
                <a:ea typeface="Helvetica Neue Light"/>
                <a:cs typeface="Helvetica Neue Light"/>
                <a:sym typeface="Helvetica Neue Light"/>
              </a:defRPr>
            </a:lvl1pPr>
          </a:lstStyle>
          <a:p>
            <a:pPr/>
            <a:r>
              <a:t>In data analytics</a:t>
            </a:r>
          </a:p>
        </p:txBody>
      </p:sp>
      <p:sp>
        <p:nvSpPr>
          <p:cNvPr id="254" name="Data in the “real world” can be uncertain…"/>
          <p:cNvSpPr txBox="1"/>
          <p:nvPr>
            <p:ph type="body" idx="1"/>
          </p:nvPr>
        </p:nvSpPr>
        <p:spPr>
          <a:prstGeom prst="rect">
            <a:avLst/>
          </a:prstGeom>
        </p:spPr>
        <p:txBody>
          <a:bodyPr/>
          <a:lstStyle/>
          <a:p>
            <a:pPr>
              <a:lnSpc>
                <a:spcPct val="100000"/>
              </a:lnSpc>
            </a:pPr>
            <a:r>
              <a:t>Data in the “real world” can be </a:t>
            </a:r>
            <a:r>
              <a:rPr b="1"/>
              <a:t>uncertain</a:t>
            </a:r>
          </a:p>
          <a:p>
            <a:pPr lvl="3">
              <a:lnSpc>
                <a:spcPct val="100000"/>
              </a:lnSpc>
              <a:defRPr i="1"/>
            </a:pPr>
            <a:r>
              <a:t>Uncertainty is the estimation of error present in our data</a:t>
            </a:r>
          </a:p>
          <a:p>
            <a:pPr lvl="3">
              <a:lnSpc>
                <a:spcPct val="100000"/>
              </a:lnSpc>
              <a:defRPr i="1"/>
            </a:pPr>
          </a:p>
          <a:p>
            <a:pPr>
              <a:lnSpc>
                <a:spcPct val="100000"/>
              </a:lnSpc>
            </a:pPr>
            <a:r>
              <a:rPr i="1"/>
              <a:t>Precision</a:t>
            </a:r>
            <a:r>
              <a:t> and </a:t>
            </a:r>
            <a:r>
              <a:rPr i="1"/>
              <a:t>accuracy</a:t>
            </a:r>
            <a:r>
              <a:t> identify </a:t>
            </a:r>
            <a:r>
              <a:rPr b="1"/>
              <a:t>error</a:t>
            </a:r>
          </a:p>
          <a:p>
            <a:pPr>
              <a:lnSpc>
                <a:spcPct val="100000"/>
              </a:lnSpc>
            </a:pPr>
            <a:r>
              <a:rPr i="1"/>
              <a:t>Mean</a:t>
            </a:r>
            <a:r>
              <a:t> and </a:t>
            </a:r>
            <a:r>
              <a:rPr i="1"/>
              <a:t>standard deviation</a:t>
            </a:r>
            <a:r>
              <a:t> describe </a:t>
            </a:r>
            <a:r>
              <a:rPr b="1"/>
              <a:t>confidence</a:t>
            </a:r>
          </a:p>
        </p:txBody>
      </p:sp>
      <p:sp>
        <p:nvSpPr>
          <p:cNvPr id="25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Error"/>
          <p:cNvSpPr txBox="1"/>
          <p:nvPr>
            <p:ph type="title"/>
          </p:nvPr>
        </p:nvSpPr>
        <p:spPr>
          <a:prstGeom prst="rect">
            <a:avLst/>
          </a:prstGeom>
        </p:spPr>
        <p:txBody>
          <a:bodyPr/>
          <a:lstStyle/>
          <a:p>
            <a:pPr/>
            <a:r>
              <a:t>Error</a:t>
            </a:r>
          </a:p>
        </p:txBody>
      </p:sp>
      <p:sp>
        <p:nvSpPr>
          <p:cNvPr id="258" name="In data analytic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a:latin typeface="Helvetica Neue Light"/>
                <a:ea typeface="Helvetica Neue Light"/>
                <a:cs typeface="Helvetica Neue Light"/>
                <a:sym typeface="Helvetica Neue Light"/>
              </a:defRPr>
            </a:lvl1pPr>
          </a:lstStyle>
          <a:p>
            <a:pPr/>
            <a:r>
              <a:t>In data analytics</a:t>
            </a:r>
          </a:p>
        </p:txBody>
      </p:sp>
      <p:sp>
        <p:nvSpPr>
          <p:cNvPr id="25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0" name="Systematic error…"/>
          <p:cNvSpPr txBox="1"/>
          <p:nvPr>
            <p:ph type="body" sz="half" idx="1"/>
          </p:nvPr>
        </p:nvSpPr>
        <p:spPr>
          <a:xfrm>
            <a:off x="1206500" y="4248504"/>
            <a:ext cx="14433513" cy="8256012"/>
          </a:xfrm>
          <a:prstGeom prst="rect">
            <a:avLst/>
          </a:prstGeom>
        </p:spPr>
        <p:txBody>
          <a:bodyPr/>
          <a:lstStyle/>
          <a:p>
            <a:pPr>
              <a:lnSpc>
                <a:spcPct val="100000"/>
              </a:lnSpc>
              <a:defRPr b="1"/>
            </a:pPr>
            <a:r>
              <a:t>Systematic error </a:t>
            </a:r>
          </a:p>
          <a:p>
            <a:pPr lvl="2">
              <a:lnSpc>
                <a:spcPct val="100000"/>
              </a:lnSpc>
              <a:defRPr i="1"/>
            </a:pPr>
            <a:r>
              <a:t>Also referred to as </a:t>
            </a:r>
            <a:r>
              <a:rPr b="1"/>
              <a:t>bias</a:t>
            </a:r>
            <a:r>
              <a:t>, or statistical bias</a:t>
            </a:r>
            <a:br>
              <a:rPr b="1"/>
            </a:br>
            <a:endParaRPr b="1"/>
          </a:p>
          <a:p>
            <a:pPr>
              <a:lnSpc>
                <a:spcPct val="100000"/>
              </a:lnSpc>
              <a:defRPr b="1"/>
            </a:pPr>
            <a:r>
              <a:t>Random error </a:t>
            </a:r>
          </a:p>
          <a:p>
            <a:pPr lvl="2">
              <a:lnSpc>
                <a:spcPct val="100000"/>
              </a:lnSpc>
              <a:defRPr i="1"/>
            </a:pPr>
            <a:r>
              <a:t>Also random variation</a:t>
            </a:r>
          </a:p>
        </p:txBody>
      </p:sp>
      <p:sp>
        <p:nvSpPr>
          <p:cNvPr id="261" name="bias(T,X) = bias(T)…"/>
          <p:cNvSpPr txBox="1"/>
          <p:nvPr/>
        </p:nvSpPr>
        <p:spPr>
          <a:xfrm>
            <a:off x="17043606" y="5443942"/>
            <a:ext cx="4603211" cy="15176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100">
                <a:latin typeface="Courier New"/>
                <a:ea typeface="Courier New"/>
                <a:cs typeface="Courier New"/>
                <a:sym typeface="Courier New"/>
              </a:defRPr>
            </a:pPr>
            <a:r>
              <a:t>bias(T,X) = bias(T)</a:t>
            </a:r>
          </a:p>
          <a:p>
            <a:pPr>
              <a:defRPr sz="3100">
                <a:latin typeface="Courier New"/>
                <a:ea typeface="Courier New"/>
                <a:cs typeface="Courier New"/>
                <a:sym typeface="Courier New"/>
              </a:defRPr>
            </a:pPr>
            <a:r>
              <a:t>bias(T) = E(T) - X</a:t>
            </a:r>
          </a:p>
        </p:txBody>
      </p:sp>
      <p:sp>
        <p:nvSpPr>
          <p:cNvPr id="262" name="Let T be a statistic used to estimate  parameter X and let E(T) denote expected value of T"/>
          <p:cNvSpPr txBox="1"/>
          <p:nvPr/>
        </p:nvSpPr>
        <p:spPr>
          <a:xfrm>
            <a:off x="15884157" y="3394239"/>
            <a:ext cx="6922109" cy="18389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30000"/>
              </a:lnSpc>
              <a:defRPr sz="3400">
                <a:latin typeface="Georgia"/>
                <a:ea typeface="Georgia"/>
                <a:cs typeface="Georgia"/>
                <a:sym typeface="Georgia"/>
              </a:defRPr>
            </a:pPr>
            <a:r>
              <a:t>Let </a:t>
            </a:r>
            <a:r>
              <a:rPr b="1"/>
              <a:t>T </a:t>
            </a:r>
            <a:r>
              <a:t>be a statistic used to estimate </a:t>
            </a:r>
            <a:br/>
            <a:r>
              <a:t>parameter </a:t>
            </a:r>
            <a:r>
              <a:rPr b="1"/>
              <a:t>X</a:t>
            </a:r>
            <a:r>
              <a:t> and</a:t>
            </a:r>
            <a:br/>
            <a:r>
              <a:t>let </a:t>
            </a:r>
            <a:r>
              <a:rPr b="1"/>
              <a:t>E(T)</a:t>
            </a:r>
            <a:r>
              <a:t> denote expected value of </a:t>
            </a:r>
            <a:r>
              <a:rPr b="1"/>
              <a:t>T</a:t>
            </a:r>
          </a:p>
        </p:txBody>
      </p:sp>
      <p:sp>
        <p:nvSpPr>
          <p:cNvPr id="263" name="If  bias(T,X) = 0, then T is unbiased"/>
          <p:cNvSpPr txBox="1"/>
          <p:nvPr/>
        </p:nvSpPr>
        <p:spPr>
          <a:xfrm>
            <a:off x="15957740" y="7251356"/>
            <a:ext cx="7738270" cy="619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10000"/>
              </a:lnSpc>
              <a:defRPr sz="3400">
                <a:latin typeface="Georgia"/>
                <a:ea typeface="Georgia"/>
                <a:cs typeface="Georgia"/>
                <a:sym typeface="Georgia"/>
              </a:defRPr>
            </a:pPr>
            <a:r>
              <a:t>If  </a:t>
            </a:r>
            <a:r>
              <a:rPr b="1">
                <a:latin typeface="Courier New"/>
                <a:ea typeface="Courier New"/>
                <a:cs typeface="Courier New"/>
                <a:sym typeface="Courier New"/>
              </a:rPr>
              <a:t>bias(T,X) = 0</a:t>
            </a:r>
            <a:r>
              <a:t>, then </a:t>
            </a:r>
            <a:r>
              <a:rPr b="1"/>
              <a:t>T</a:t>
            </a:r>
            <a:r>
              <a:t> is unbiased</a:t>
            </a:r>
          </a:p>
        </p:txBody>
      </p:sp>
      <p:sp>
        <p:nvSpPr>
          <p:cNvPr id="264" name="Text"/>
          <p:cNvSpPr txBox="1"/>
          <p:nvPr/>
        </p:nvSpPr>
        <p:spPr>
          <a:xfrm>
            <a:off x="23679127" y="13264211"/>
            <a:ext cx="368504"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
        <p:nvSpPr>
          <p:cNvPr id="265" name="Rounded Rectangle"/>
          <p:cNvSpPr/>
          <p:nvPr/>
        </p:nvSpPr>
        <p:spPr>
          <a:xfrm>
            <a:off x="15532182" y="3111987"/>
            <a:ext cx="8464104" cy="5342684"/>
          </a:xfrm>
          <a:prstGeom prst="roundRect">
            <a:avLst>
              <a:gd name="adj" fmla="val 15000"/>
            </a:avLst>
          </a:prstGeom>
          <a:solidFill>
            <a:schemeClr val="accent4">
              <a:hueOff val="-1247790"/>
              <a:lumOff val="-12326"/>
              <a:alpha val="17121"/>
            </a:schemeClr>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3" grpId="4"/>
      <p:bldP build="whole" bldLvl="1" animBg="1" rev="0" advAuto="0" spid="260" grpId="1"/>
      <p:bldP build="whole" bldLvl="1" animBg="1" rev="0" advAuto="0" spid="262" grpId="2"/>
      <p:bldP build="whole" bldLvl="1" animBg="1" rev="0" advAuto="0" spid="261" grpId="3"/>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Error &amp; Confidence"/>
          <p:cNvSpPr txBox="1"/>
          <p:nvPr>
            <p:ph type="title"/>
          </p:nvPr>
        </p:nvSpPr>
        <p:spPr>
          <a:prstGeom prst="rect">
            <a:avLst/>
          </a:prstGeom>
        </p:spPr>
        <p:txBody>
          <a:bodyPr/>
          <a:lstStyle/>
          <a:p>
            <a:pPr/>
            <a:r>
              <a:t>Error &amp; Confidence</a:t>
            </a:r>
          </a:p>
        </p:txBody>
      </p:sp>
      <p:sp>
        <p:nvSpPr>
          <p:cNvPr id="270" name="Precision vs. Accurac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a:latin typeface="Helvetica Neue Light"/>
                <a:ea typeface="Helvetica Neue Light"/>
                <a:cs typeface="Helvetica Neue Light"/>
                <a:sym typeface="Helvetica Neue Light"/>
              </a:defRPr>
            </a:lvl1pPr>
          </a:lstStyle>
          <a:p>
            <a:pPr/>
            <a:r>
              <a:t>Precision vs. Accuracy</a:t>
            </a:r>
          </a:p>
        </p:txBody>
      </p:sp>
      <p:sp>
        <p:nvSpPr>
          <p:cNvPr id="2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86" name="Group"/>
          <p:cNvGrpSpPr/>
          <p:nvPr/>
        </p:nvGrpSpPr>
        <p:grpSpPr>
          <a:xfrm>
            <a:off x="1198168" y="4465603"/>
            <a:ext cx="4605904" cy="6941316"/>
            <a:chOff x="0" y="0"/>
            <a:chExt cx="4605902" cy="6941315"/>
          </a:xfrm>
        </p:grpSpPr>
        <p:grpSp>
          <p:nvGrpSpPr>
            <p:cNvPr id="276" name="Group"/>
            <p:cNvGrpSpPr/>
            <p:nvPr/>
          </p:nvGrpSpPr>
          <p:grpSpPr>
            <a:xfrm>
              <a:off x="0" y="0"/>
              <a:ext cx="4605903" cy="4605903"/>
              <a:chOff x="0" y="0"/>
              <a:chExt cx="4605902" cy="4605902"/>
            </a:xfrm>
          </p:grpSpPr>
          <p:sp>
            <p:nvSpPr>
              <p:cNvPr id="272" name="Circle"/>
              <p:cNvSpPr/>
              <p:nvPr/>
            </p:nvSpPr>
            <p:spPr>
              <a:xfrm>
                <a:off x="0" y="0"/>
                <a:ext cx="4605903" cy="4605903"/>
              </a:xfrm>
              <a:prstGeom prst="ellipse">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73" name="Circle"/>
              <p:cNvSpPr/>
              <p:nvPr/>
            </p:nvSpPr>
            <p:spPr>
              <a:xfrm>
                <a:off x="711844" y="711844"/>
                <a:ext cx="3182215" cy="3182215"/>
              </a:xfrm>
              <a:prstGeom prst="ellipse">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74" name="Circle"/>
              <p:cNvSpPr/>
              <p:nvPr/>
            </p:nvSpPr>
            <p:spPr>
              <a:xfrm>
                <a:off x="1289138" y="1289138"/>
                <a:ext cx="2027627" cy="2027627"/>
              </a:xfrm>
              <a:prstGeom prst="ellipse">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75" name="Circle"/>
              <p:cNvSpPr/>
              <p:nvPr/>
            </p:nvSpPr>
            <p:spPr>
              <a:xfrm>
                <a:off x="1699288" y="1699288"/>
                <a:ext cx="1207326" cy="1207326"/>
              </a:xfrm>
              <a:prstGeom prst="ellipse">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277" name="Accurate…"/>
            <p:cNvSpPr txBox="1"/>
            <p:nvPr/>
          </p:nvSpPr>
          <p:spPr>
            <a:xfrm>
              <a:off x="1026601" y="4908167"/>
              <a:ext cx="2552701" cy="2033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Accurate</a:t>
              </a:r>
            </a:p>
            <a:p>
              <a:pPr/>
              <a:r>
                <a:t>Precise</a:t>
              </a:r>
            </a:p>
          </p:txBody>
        </p:sp>
        <p:sp>
          <p:nvSpPr>
            <p:cNvPr id="278" name="Circle"/>
            <p:cNvSpPr/>
            <p:nvPr/>
          </p:nvSpPr>
          <p:spPr>
            <a:xfrm>
              <a:off x="1987052" y="2270643"/>
              <a:ext cx="243509"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79" name="Circle"/>
            <p:cNvSpPr/>
            <p:nvPr/>
          </p:nvSpPr>
          <p:spPr>
            <a:xfrm>
              <a:off x="1987052" y="1941960"/>
              <a:ext cx="243509"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0" name="Circle"/>
            <p:cNvSpPr/>
            <p:nvPr/>
          </p:nvSpPr>
          <p:spPr>
            <a:xfrm>
              <a:off x="2446745" y="1814960"/>
              <a:ext cx="243508"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1" name="Circle"/>
            <p:cNvSpPr/>
            <p:nvPr/>
          </p:nvSpPr>
          <p:spPr>
            <a:xfrm>
              <a:off x="1860052" y="2270643"/>
              <a:ext cx="243509"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2" name="Circle"/>
            <p:cNvSpPr/>
            <p:nvPr/>
          </p:nvSpPr>
          <p:spPr>
            <a:xfrm>
              <a:off x="2181197" y="2598244"/>
              <a:ext cx="243509"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3" name="Circle"/>
            <p:cNvSpPr/>
            <p:nvPr/>
          </p:nvSpPr>
          <p:spPr>
            <a:xfrm>
              <a:off x="2181197" y="2270643"/>
              <a:ext cx="243509"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4" name="Circle"/>
            <p:cNvSpPr/>
            <p:nvPr/>
          </p:nvSpPr>
          <p:spPr>
            <a:xfrm>
              <a:off x="2295521" y="2035995"/>
              <a:ext cx="243508"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5" name="Circle"/>
            <p:cNvSpPr/>
            <p:nvPr/>
          </p:nvSpPr>
          <p:spPr>
            <a:xfrm>
              <a:off x="2446745" y="2270643"/>
              <a:ext cx="243508"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304" name="Group"/>
          <p:cNvGrpSpPr/>
          <p:nvPr/>
        </p:nvGrpSpPr>
        <p:grpSpPr>
          <a:xfrm>
            <a:off x="7147285" y="4465603"/>
            <a:ext cx="4605904" cy="7249315"/>
            <a:chOff x="0" y="0"/>
            <a:chExt cx="4605902" cy="7249314"/>
          </a:xfrm>
        </p:grpSpPr>
        <p:grpSp>
          <p:nvGrpSpPr>
            <p:cNvPr id="291" name="Group"/>
            <p:cNvGrpSpPr/>
            <p:nvPr/>
          </p:nvGrpSpPr>
          <p:grpSpPr>
            <a:xfrm>
              <a:off x="0" y="0"/>
              <a:ext cx="4605903" cy="4605903"/>
              <a:chOff x="0" y="0"/>
              <a:chExt cx="4605902" cy="4605902"/>
            </a:xfrm>
          </p:grpSpPr>
          <p:sp>
            <p:nvSpPr>
              <p:cNvPr id="287" name="Circle"/>
              <p:cNvSpPr/>
              <p:nvPr/>
            </p:nvSpPr>
            <p:spPr>
              <a:xfrm>
                <a:off x="0" y="0"/>
                <a:ext cx="4605903" cy="4605903"/>
              </a:xfrm>
              <a:prstGeom prst="ellipse">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8" name="Circle"/>
              <p:cNvSpPr/>
              <p:nvPr/>
            </p:nvSpPr>
            <p:spPr>
              <a:xfrm>
                <a:off x="711844" y="711844"/>
                <a:ext cx="3182215" cy="3182215"/>
              </a:xfrm>
              <a:prstGeom prst="ellipse">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89" name="Circle"/>
              <p:cNvSpPr/>
              <p:nvPr/>
            </p:nvSpPr>
            <p:spPr>
              <a:xfrm>
                <a:off x="1289138" y="1289138"/>
                <a:ext cx="2027627" cy="2027627"/>
              </a:xfrm>
              <a:prstGeom prst="ellipse">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90" name="Circle"/>
              <p:cNvSpPr/>
              <p:nvPr/>
            </p:nvSpPr>
            <p:spPr>
              <a:xfrm>
                <a:off x="1699288" y="1699288"/>
                <a:ext cx="1207326" cy="1207326"/>
              </a:xfrm>
              <a:prstGeom prst="ellipse">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292" name="Accurate…"/>
            <p:cNvSpPr txBox="1"/>
            <p:nvPr/>
          </p:nvSpPr>
          <p:spPr>
            <a:xfrm>
              <a:off x="1208070" y="4908167"/>
              <a:ext cx="2552701" cy="2033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Accurate</a:t>
              </a:r>
            </a:p>
            <a:p>
              <a:pPr/>
              <a:r>
                <a:t>Precise</a:t>
              </a:r>
            </a:p>
          </p:txBody>
        </p:sp>
        <p:sp>
          <p:nvSpPr>
            <p:cNvPr id="293" name="Circle"/>
            <p:cNvSpPr/>
            <p:nvPr/>
          </p:nvSpPr>
          <p:spPr>
            <a:xfrm>
              <a:off x="1403301" y="2598244"/>
              <a:ext cx="243508"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94" name="Circle"/>
            <p:cNvSpPr/>
            <p:nvPr/>
          </p:nvSpPr>
          <p:spPr>
            <a:xfrm>
              <a:off x="1856972" y="1550789"/>
              <a:ext cx="243508" cy="243509"/>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95" name="Circle"/>
            <p:cNvSpPr/>
            <p:nvPr/>
          </p:nvSpPr>
          <p:spPr>
            <a:xfrm>
              <a:off x="2181197" y="2035995"/>
              <a:ext cx="243509"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96" name="Circle"/>
            <p:cNvSpPr/>
            <p:nvPr/>
          </p:nvSpPr>
          <p:spPr>
            <a:xfrm>
              <a:off x="2861071" y="1692912"/>
              <a:ext cx="243508"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97" name="Circle"/>
            <p:cNvSpPr/>
            <p:nvPr/>
          </p:nvSpPr>
          <p:spPr>
            <a:xfrm>
              <a:off x="2579766" y="2712132"/>
              <a:ext cx="243508"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98" name="Circle"/>
            <p:cNvSpPr/>
            <p:nvPr/>
          </p:nvSpPr>
          <p:spPr>
            <a:xfrm>
              <a:off x="2181197" y="2856922"/>
              <a:ext cx="243509"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299" name="Circle"/>
            <p:cNvSpPr/>
            <p:nvPr/>
          </p:nvSpPr>
          <p:spPr>
            <a:xfrm>
              <a:off x="3185296" y="2598244"/>
              <a:ext cx="243508"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0" name="Circle"/>
            <p:cNvSpPr/>
            <p:nvPr/>
          </p:nvSpPr>
          <p:spPr>
            <a:xfrm>
              <a:off x="1856972" y="2270643"/>
              <a:ext cx="243508"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1" name="Circle"/>
            <p:cNvSpPr/>
            <p:nvPr/>
          </p:nvSpPr>
          <p:spPr>
            <a:xfrm>
              <a:off x="2579766" y="2270643"/>
              <a:ext cx="243508"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2" name="Circle"/>
            <p:cNvSpPr/>
            <p:nvPr/>
          </p:nvSpPr>
          <p:spPr>
            <a:xfrm>
              <a:off x="2362666" y="1692912"/>
              <a:ext cx="243508"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3" name="Dingbat X"/>
            <p:cNvSpPr/>
            <p:nvPr/>
          </p:nvSpPr>
          <p:spPr>
            <a:xfrm>
              <a:off x="1724837" y="5883034"/>
              <a:ext cx="1156230" cy="1366281"/>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ED220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319" name="Group"/>
          <p:cNvGrpSpPr/>
          <p:nvPr/>
        </p:nvGrpSpPr>
        <p:grpSpPr>
          <a:xfrm>
            <a:off x="13096402" y="4465603"/>
            <a:ext cx="4605904" cy="6941316"/>
            <a:chOff x="0" y="0"/>
            <a:chExt cx="4605902" cy="6941315"/>
          </a:xfrm>
        </p:grpSpPr>
        <p:grpSp>
          <p:nvGrpSpPr>
            <p:cNvPr id="309" name="Group"/>
            <p:cNvGrpSpPr/>
            <p:nvPr/>
          </p:nvGrpSpPr>
          <p:grpSpPr>
            <a:xfrm>
              <a:off x="0" y="0"/>
              <a:ext cx="4605903" cy="4605903"/>
              <a:chOff x="0" y="0"/>
              <a:chExt cx="4605902" cy="4605902"/>
            </a:xfrm>
          </p:grpSpPr>
          <p:sp>
            <p:nvSpPr>
              <p:cNvPr id="305" name="Circle"/>
              <p:cNvSpPr/>
              <p:nvPr/>
            </p:nvSpPr>
            <p:spPr>
              <a:xfrm>
                <a:off x="0" y="0"/>
                <a:ext cx="4605903" cy="4605903"/>
              </a:xfrm>
              <a:prstGeom prst="ellipse">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6" name="Circle"/>
              <p:cNvSpPr/>
              <p:nvPr/>
            </p:nvSpPr>
            <p:spPr>
              <a:xfrm>
                <a:off x="711844" y="711844"/>
                <a:ext cx="3182215" cy="3182215"/>
              </a:xfrm>
              <a:prstGeom prst="ellipse">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7" name="Circle"/>
              <p:cNvSpPr/>
              <p:nvPr/>
            </p:nvSpPr>
            <p:spPr>
              <a:xfrm>
                <a:off x="1289138" y="1289138"/>
                <a:ext cx="2027627" cy="2027627"/>
              </a:xfrm>
              <a:prstGeom prst="ellipse">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8" name="Circle"/>
              <p:cNvSpPr/>
              <p:nvPr/>
            </p:nvSpPr>
            <p:spPr>
              <a:xfrm>
                <a:off x="1699288" y="1699288"/>
                <a:ext cx="1207326" cy="1207326"/>
              </a:xfrm>
              <a:prstGeom prst="ellipse">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310" name="Accurate…"/>
            <p:cNvSpPr txBox="1"/>
            <p:nvPr/>
          </p:nvSpPr>
          <p:spPr>
            <a:xfrm>
              <a:off x="1026602" y="4908167"/>
              <a:ext cx="2552701" cy="2033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Accurate</a:t>
              </a:r>
            </a:p>
            <a:p>
              <a:pPr/>
              <a:r>
                <a:t>Precise</a:t>
              </a:r>
            </a:p>
          </p:txBody>
        </p:sp>
        <p:sp>
          <p:nvSpPr>
            <p:cNvPr id="311" name="Circle"/>
            <p:cNvSpPr/>
            <p:nvPr/>
          </p:nvSpPr>
          <p:spPr>
            <a:xfrm>
              <a:off x="644101" y="3276302"/>
              <a:ext cx="243508"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2" name="Circle"/>
            <p:cNvSpPr/>
            <p:nvPr/>
          </p:nvSpPr>
          <p:spPr>
            <a:xfrm>
              <a:off x="1043303" y="3463792"/>
              <a:ext cx="243508"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3" name="Circle"/>
            <p:cNvSpPr/>
            <p:nvPr/>
          </p:nvSpPr>
          <p:spPr>
            <a:xfrm>
              <a:off x="1043303" y="3137120"/>
              <a:ext cx="243508"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4" name="Circle"/>
            <p:cNvSpPr/>
            <p:nvPr/>
          </p:nvSpPr>
          <p:spPr>
            <a:xfrm>
              <a:off x="765080" y="3007040"/>
              <a:ext cx="243508"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5" name="Circle"/>
            <p:cNvSpPr/>
            <p:nvPr/>
          </p:nvSpPr>
          <p:spPr>
            <a:xfrm>
              <a:off x="765080" y="3546817"/>
              <a:ext cx="243508"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6" name="Circle"/>
            <p:cNvSpPr/>
            <p:nvPr/>
          </p:nvSpPr>
          <p:spPr>
            <a:xfrm>
              <a:off x="909130" y="3276302"/>
              <a:ext cx="243508"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7" name="Circle"/>
            <p:cNvSpPr/>
            <p:nvPr/>
          </p:nvSpPr>
          <p:spPr>
            <a:xfrm>
              <a:off x="1043303" y="2856922"/>
              <a:ext cx="243508"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18" name="Dingbat X"/>
            <p:cNvSpPr/>
            <p:nvPr/>
          </p:nvSpPr>
          <p:spPr>
            <a:xfrm>
              <a:off x="1724837" y="4709509"/>
              <a:ext cx="1156230" cy="1366281"/>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ED220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grpSp>
        <p:nvGrpSpPr>
          <p:cNvPr id="336" name="Group"/>
          <p:cNvGrpSpPr/>
          <p:nvPr/>
        </p:nvGrpSpPr>
        <p:grpSpPr>
          <a:xfrm>
            <a:off x="19045519" y="4320400"/>
            <a:ext cx="4605904" cy="7542661"/>
            <a:chOff x="0" y="0"/>
            <a:chExt cx="4605902" cy="7542660"/>
          </a:xfrm>
        </p:grpSpPr>
        <p:grpSp>
          <p:nvGrpSpPr>
            <p:cNvPr id="324" name="Group"/>
            <p:cNvGrpSpPr/>
            <p:nvPr/>
          </p:nvGrpSpPr>
          <p:grpSpPr>
            <a:xfrm>
              <a:off x="0" y="0"/>
              <a:ext cx="4605903" cy="4605903"/>
              <a:chOff x="0" y="0"/>
              <a:chExt cx="4605902" cy="4605902"/>
            </a:xfrm>
          </p:grpSpPr>
          <p:sp>
            <p:nvSpPr>
              <p:cNvPr id="320" name="Circle"/>
              <p:cNvSpPr/>
              <p:nvPr/>
            </p:nvSpPr>
            <p:spPr>
              <a:xfrm>
                <a:off x="0" y="0"/>
                <a:ext cx="4605903" cy="4605903"/>
              </a:xfrm>
              <a:prstGeom prst="ellipse">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1" name="Circle"/>
              <p:cNvSpPr/>
              <p:nvPr/>
            </p:nvSpPr>
            <p:spPr>
              <a:xfrm>
                <a:off x="711844" y="711844"/>
                <a:ext cx="3182215" cy="3182215"/>
              </a:xfrm>
              <a:prstGeom prst="ellipse">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2" name="Circle"/>
              <p:cNvSpPr/>
              <p:nvPr/>
            </p:nvSpPr>
            <p:spPr>
              <a:xfrm>
                <a:off x="1289138" y="1289138"/>
                <a:ext cx="2027627" cy="2027627"/>
              </a:xfrm>
              <a:prstGeom prst="ellipse">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3" name="Circle"/>
              <p:cNvSpPr/>
              <p:nvPr/>
            </p:nvSpPr>
            <p:spPr>
              <a:xfrm>
                <a:off x="1699288" y="1699288"/>
                <a:ext cx="1207326" cy="1207326"/>
              </a:xfrm>
              <a:prstGeom prst="ellipse">
                <a:avLst/>
              </a:prstGeom>
              <a:solidFill>
                <a:srgbClr val="FFFFFF"/>
              </a:solidFill>
              <a:ln w="38100" cap="flat">
                <a:solidFill>
                  <a:srgbClr val="000000"/>
                </a:solidFill>
                <a:prstDash val="solid"/>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
          <p:nvSpPr>
            <p:cNvPr id="325" name="Accurate…"/>
            <p:cNvSpPr txBox="1"/>
            <p:nvPr/>
          </p:nvSpPr>
          <p:spPr>
            <a:xfrm>
              <a:off x="1026600" y="5053369"/>
              <a:ext cx="2552701" cy="2033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Accurate</a:t>
              </a:r>
            </a:p>
            <a:p>
              <a:pPr/>
              <a:r>
                <a:t>Precise</a:t>
              </a:r>
            </a:p>
          </p:txBody>
        </p:sp>
        <p:sp>
          <p:nvSpPr>
            <p:cNvPr id="326" name="Circle"/>
            <p:cNvSpPr/>
            <p:nvPr/>
          </p:nvSpPr>
          <p:spPr>
            <a:xfrm>
              <a:off x="1501325" y="802252"/>
              <a:ext cx="243508" cy="243509"/>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7" name="Circle"/>
            <p:cNvSpPr/>
            <p:nvPr/>
          </p:nvSpPr>
          <p:spPr>
            <a:xfrm>
              <a:off x="872205" y="1501062"/>
              <a:ext cx="243508"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8" name="Circle"/>
            <p:cNvSpPr/>
            <p:nvPr/>
          </p:nvSpPr>
          <p:spPr>
            <a:xfrm>
              <a:off x="711880" y="509006"/>
              <a:ext cx="243508"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29" name="Circle"/>
            <p:cNvSpPr/>
            <p:nvPr/>
          </p:nvSpPr>
          <p:spPr>
            <a:xfrm>
              <a:off x="294475" y="1392125"/>
              <a:ext cx="243508"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0" name="Circle"/>
            <p:cNvSpPr/>
            <p:nvPr/>
          </p:nvSpPr>
          <p:spPr>
            <a:xfrm>
              <a:off x="1177100" y="2181197"/>
              <a:ext cx="243508" cy="243509"/>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1" name="Circle"/>
            <p:cNvSpPr/>
            <p:nvPr/>
          </p:nvSpPr>
          <p:spPr>
            <a:xfrm>
              <a:off x="532858" y="2595523"/>
              <a:ext cx="243509"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2" name="Circle"/>
            <p:cNvSpPr/>
            <p:nvPr/>
          </p:nvSpPr>
          <p:spPr>
            <a:xfrm>
              <a:off x="115453" y="2181197"/>
              <a:ext cx="243508" cy="243509"/>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3" name="Circle"/>
            <p:cNvSpPr/>
            <p:nvPr/>
          </p:nvSpPr>
          <p:spPr>
            <a:xfrm>
              <a:off x="872205" y="1005034"/>
              <a:ext cx="243508" cy="243508"/>
            </a:xfrm>
            <a:prstGeom prst="ellipse">
              <a:avLst/>
            </a:prstGeom>
            <a:solidFill>
              <a:srgbClr val="00A1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4" name="Dingbat X"/>
            <p:cNvSpPr/>
            <p:nvPr/>
          </p:nvSpPr>
          <p:spPr>
            <a:xfrm>
              <a:off x="1724837" y="4854712"/>
              <a:ext cx="1156230" cy="1366281"/>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ED220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5" name="Dingbat X"/>
            <p:cNvSpPr/>
            <p:nvPr/>
          </p:nvSpPr>
          <p:spPr>
            <a:xfrm>
              <a:off x="1724837" y="6176380"/>
              <a:ext cx="1156230" cy="1366281"/>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ED220D"/>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6" grpId="1"/>
      <p:bldP build="whole" bldLvl="1" animBg="1" rev="0" advAuto="0" spid="319" grpId="3"/>
      <p:bldP build="whole" bldLvl="1" animBg="1" rev="0" advAuto="0" spid="304" grpId="2"/>
      <p:bldP build="whole" bldLvl="1" animBg="1" rev="0" advAuto="0" spid="336" grpId="4"/>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Error &amp; Confidence"/>
          <p:cNvSpPr txBox="1"/>
          <p:nvPr>
            <p:ph type="title"/>
          </p:nvPr>
        </p:nvSpPr>
        <p:spPr>
          <a:prstGeom prst="rect">
            <a:avLst/>
          </a:prstGeom>
        </p:spPr>
        <p:txBody>
          <a:bodyPr/>
          <a:lstStyle/>
          <a:p>
            <a:pPr/>
            <a:r>
              <a:t>Error &amp; Confidence</a:t>
            </a:r>
          </a:p>
        </p:txBody>
      </p:sp>
      <p:sp>
        <p:nvSpPr>
          <p:cNvPr id="341" name="Uncertainty in dat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Uncertainty in data</a:t>
            </a:r>
          </a:p>
        </p:txBody>
      </p:sp>
      <p:sp>
        <p:nvSpPr>
          <p:cNvPr id="3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3" name="Confidence intervals provide a range of estimates for an unknown parameter…"/>
          <p:cNvSpPr txBox="1"/>
          <p:nvPr>
            <p:ph type="body" idx="1"/>
          </p:nvPr>
        </p:nvSpPr>
        <p:spPr>
          <a:xfrm>
            <a:off x="1206500" y="3738872"/>
            <a:ext cx="21971000" cy="6244694"/>
          </a:xfrm>
          <a:prstGeom prst="rect">
            <a:avLst/>
          </a:prstGeom>
        </p:spPr>
        <p:txBody>
          <a:bodyPr/>
          <a:lstStyle/>
          <a:p>
            <a:pPr>
              <a:lnSpc>
                <a:spcPct val="100000"/>
              </a:lnSpc>
              <a:defRPr b="1"/>
            </a:pPr>
            <a:r>
              <a:t>Confidence intervals </a:t>
            </a:r>
            <a:r>
              <a:rPr b="0"/>
              <a:t>provide a range of estimates for an unknown parameter</a:t>
            </a:r>
          </a:p>
          <a:p>
            <a:pPr>
              <a:lnSpc>
                <a:spcPct val="100000"/>
              </a:lnSpc>
              <a:defRPr b="1"/>
            </a:pPr>
            <a:r>
              <a:t>Mean </a:t>
            </a:r>
            <a:br/>
            <a:br/>
            <a:br/>
          </a:p>
          <a:p>
            <a:pPr>
              <a:lnSpc>
                <a:spcPct val="100000"/>
              </a:lnSpc>
              <a:defRPr b="1"/>
            </a:pPr>
            <a:r>
              <a:t>Standard Deviation</a:t>
            </a:r>
          </a:p>
        </p:txBody>
      </p:sp>
      <p:sp>
        <p:nvSpPr>
          <p:cNvPr id="344" name="x1+x2+…+xn"/>
          <p:cNvSpPr txBox="1"/>
          <p:nvPr/>
        </p:nvSpPr>
        <p:spPr>
          <a:xfrm>
            <a:off x="5039429" y="5965075"/>
            <a:ext cx="4138316"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latin typeface="Courier New"/>
                <a:ea typeface="Courier New"/>
                <a:cs typeface="Courier New"/>
                <a:sym typeface="Courier New"/>
              </a:defRPr>
            </a:lvl1pPr>
          </a:lstStyle>
          <a:p>
            <a:pPr/>
            <a:r>
              <a:t>x1+x2+…+xn </a:t>
            </a:r>
          </a:p>
        </p:txBody>
      </p:sp>
      <p:sp>
        <p:nvSpPr>
          <p:cNvPr id="345" name="N"/>
          <p:cNvSpPr txBox="1"/>
          <p:nvPr/>
        </p:nvSpPr>
        <p:spPr>
          <a:xfrm>
            <a:off x="6712519" y="6716106"/>
            <a:ext cx="480121" cy="78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Courier New"/>
                <a:ea typeface="Courier New"/>
                <a:cs typeface="Courier New"/>
                <a:sym typeface="Courier New"/>
              </a:defRPr>
            </a:lvl1pPr>
          </a:lstStyle>
          <a:p>
            <a:pPr/>
            <a:r>
              <a:t>N</a:t>
            </a:r>
          </a:p>
        </p:txBody>
      </p:sp>
      <p:sp>
        <p:nvSpPr>
          <p:cNvPr id="346" name="Bell Curve"/>
          <p:cNvSpPr/>
          <p:nvPr/>
        </p:nvSpPr>
        <p:spPr>
          <a:xfrm>
            <a:off x="13849470" y="6255044"/>
            <a:ext cx="6449985" cy="64328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2165" y="20628"/>
                </a:lnTo>
                <a:lnTo>
                  <a:pt x="12165" y="19779"/>
                </a:lnTo>
                <a:lnTo>
                  <a:pt x="11626" y="19779"/>
                </a:lnTo>
                <a:lnTo>
                  <a:pt x="11626" y="20628"/>
                </a:lnTo>
                <a:lnTo>
                  <a:pt x="1163" y="20628"/>
                </a:lnTo>
                <a:cubicBezTo>
                  <a:pt x="1056" y="20628"/>
                  <a:pt x="970" y="20539"/>
                  <a:pt x="970" y="20432"/>
                </a:cubicBezTo>
                <a:lnTo>
                  <a:pt x="970" y="194"/>
                </a:lnTo>
                <a:cubicBezTo>
                  <a:pt x="970" y="87"/>
                  <a:pt x="883" y="0"/>
                  <a:pt x="776" y="0"/>
                </a:cubicBezTo>
                <a:lnTo>
                  <a:pt x="194" y="0"/>
                </a:lnTo>
                <a:close/>
                <a:moveTo>
                  <a:pt x="11876" y="5159"/>
                </a:moveTo>
                <a:cubicBezTo>
                  <a:pt x="10741" y="5159"/>
                  <a:pt x="10243" y="6260"/>
                  <a:pt x="10080" y="6621"/>
                </a:cubicBezTo>
                <a:cubicBezTo>
                  <a:pt x="9717" y="7423"/>
                  <a:pt x="9465" y="8488"/>
                  <a:pt x="9172" y="9720"/>
                </a:cubicBezTo>
                <a:cubicBezTo>
                  <a:pt x="8905" y="10847"/>
                  <a:pt x="8601" y="12125"/>
                  <a:pt x="8166" y="13338"/>
                </a:cubicBezTo>
                <a:cubicBezTo>
                  <a:pt x="7432" y="15385"/>
                  <a:pt x="6483" y="16961"/>
                  <a:pt x="5344" y="18024"/>
                </a:cubicBezTo>
                <a:cubicBezTo>
                  <a:pt x="4185" y="19106"/>
                  <a:pt x="2822" y="19654"/>
                  <a:pt x="1293" y="19654"/>
                </a:cubicBezTo>
                <a:lnTo>
                  <a:pt x="1293" y="20410"/>
                </a:lnTo>
                <a:cubicBezTo>
                  <a:pt x="4654" y="20410"/>
                  <a:pt x="7277" y="18053"/>
                  <a:pt x="8876" y="13593"/>
                </a:cubicBezTo>
                <a:cubicBezTo>
                  <a:pt x="9325" y="12340"/>
                  <a:pt x="9634" y="11040"/>
                  <a:pt x="9906" y="9894"/>
                </a:cubicBezTo>
                <a:cubicBezTo>
                  <a:pt x="10433" y="7671"/>
                  <a:pt x="10849" y="5916"/>
                  <a:pt x="11876" y="5916"/>
                </a:cubicBezTo>
                <a:cubicBezTo>
                  <a:pt x="12815" y="5916"/>
                  <a:pt x="13161" y="7265"/>
                  <a:pt x="13648" y="9467"/>
                </a:cubicBezTo>
                <a:cubicBezTo>
                  <a:pt x="13935" y="10763"/>
                  <a:pt x="14259" y="12232"/>
                  <a:pt x="14842" y="13651"/>
                </a:cubicBezTo>
                <a:cubicBezTo>
                  <a:pt x="16579" y="17884"/>
                  <a:pt x="19106" y="20410"/>
                  <a:pt x="21600" y="20410"/>
                </a:cubicBezTo>
                <a:lnTo>
                  <a:pt x="21600" y="19654"/>
                </a:lnTo>
                <a:cubicBezTo>
                  <a:pt x="20557" y="19654"/>
                  <a:pt x="19457" y="19095"/>
                  <a:pt x="18417" y="18035"/>
                </a:cubicBezTo>
                <a:cubicBezTo>
                  <a:pt x="17339" y="16937"/>
                  <a:pt x="16343" y="15322"/>
                  <a:pt x="15538" y="13362"/>
                </a:cubicBezTo>
                <a:cubicBezTo>
                  <a:pt x="14981" y="12004"/>
                  <a:pt x="14664" y="10569"/>
                  <a:pt x="14384" y="9303"/>
                </a:cubicBezTo>
                <a:cubicBezTo>
                  <a:pt x="14136" y="8183"/>
                  <a:pt x="13923" y="7216"/>
                  <a:pt x="13593" y="6489"/>
                </a:cubicBezTo>
                <a:cubicBezTo>
                  <a:pt x="13186" y="5595"/>
                  <a:pt x="12624" y="5159"/>
                  <a:pt x="11876" y="5159"/>
                </a:cubicBezTo>
                <a:close/>
                <a:moveTo>
                  <a:pt x="11626" y="6692"/>
                </a:moveTo>
                <a:lnTo>
                  <a:pt x="11626" y="7703"/>
                </a:lnTo>
                <a:lnTo>
                  <a:pt x="12165" y="7703"/>
                </a:lnTo>
                <a:lnTo>
                  <a:pt x="12165" y="6692"/>
                </a:lnTo>
                <a:lnTo>
                  <a:pt x="11626" y="6692"/>
                </a:lnTo>
                <a:close/>
                <a:moveTo>
                  <a:pt x="11596" y="8905"/>
                </a:moveTo>
                <a:lnTo>
                  <a:pt x="11596" y="9916"/>
                </a:lnTo>
                <a:lnTo>
                  <a:pt x="12135" y="9916"/>
                </a:lnTo>
                <a:lnTo>
                  <a:pt x="12135" y="8905"/>
                </a:lnTo>
                <a:lnTo>
                  <a:pt x="11596" y="8905"/>
                </a:lnTo>
                <a:close/>
                <a:moveTo>
                  <a:pt x="11626" y="11293"/>
                </a:moveTo>
                <a:lnTo>
                  <a:pt x="11626" y="12305"/>
                </a:lnTo>
                <a:lnTo>
                  <a:pt x="12165" y="12305"/>
                </a:lnTo>
                <a:lnTo>
                  <a:pt x="12165" y="11293"/>
                </a:lnTo>
                <a:lnTo>
                  <a:pt x="11626" y="11293"/>
                </a:lnTo>
                <a:close/>
                <a:moveTo>
                  <a:pt x="11596" y="13316"/>
                </a:moveTo>
                <a:lnTo>
                  <a:pt x="11596" y="14327"/>
                </a:lnTo>
                <a:lnTo>
                  <a:pt x="12135" y="14327"/>
                </a:lnTo>
                <a:lnTo>
                  <a:pt x="12135" y="13316"/>
                </a:lnTo>
                <a:lnTo>
                  <a:pt x="11596" y="13316"/>
                </a:lnTo>
                <a:close/>
                <a:moveTo>
                  <a:pt x="11626" y="15435"/>
                </a:moveTo>
                <a:lnTo>
                  <a:pt x="11626" y="16446"/>
                </a:lnTo>
                <a:lnTo>
                  <a:pt x="12165" y="16446"/>
                </a:lnTo>
                <a:lnTo>
                  <a:pt x="12165" y="15435"/>
                </a:lnTo>
                <a:lnTo>
                  <a:pt x="11626" y="15435"/>
                </a:lnTo>
                <a:close/>
                <a:moveTo>
                  <a:pt x="11596" y="17590"/>
                </a:moveTo>
                <a:lnTo>
                  <a:pt x="11596" y="18601"/>
                </a:lnTo>
                <a:lnTo>
                  <a:pt x="12135" y="18601"/>
                </a:lnTo>
                <a:lnTo>
                  <a:pt x="12135" y="17590"/>
                </a:lnTo>
                <a:lnTo>
                  <a:pt x="11596" y="17590"/>
                </a:lnTo>
                <a:close/>
              </a:path>
            </a:pathLst>
          </a:custGeom>
          <a:solidFill>
            <a:srgbClr val="000000"/>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47" name="Mean"/>
          <p:cNvSpPr txBox="1"/>
          <p:nvPr/>
        </p:nvSpPr>
        <p:spPr>
          <a:xfrm>
            <a:off x="16989617" y="7257667"/>
            <a:ext cx="887782"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300">
                <a:solidFill>
                  <a:schemeClr val="accent4">
                    <a:hueOff val="-1247790"/>
                    <a:lumOff val="-12326"/>
                  </a:schemeClr>
                </a:solidFill>
              </a:defRPr>
            </a:lvl1pPr>
          </a:lstStyle>
          <a:p>
            <a:pPr/>
            <a:r>
              <a:t>Mean</a:t>
            </a:r>
          </a:p>
        </p:txBody>
      </p:sp>
      <p:sp>
        <p:nvSpPr>
          <p:cNvPr id="348" name="Standard deviation"/>
          <p:cNvSpPr txBox="1"/>
          <p:nvPr/>
        </p:nvSpPr>
        <p:spPr>
          <a:xfrm>
            <a:off x="18192557" y="9140563"/>
            <a:ext cx="2732686" cy="4487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300">
                <a:solidFill>
                  <a:schemeClr val="accent4">
                    <a:hueOff val="-1247790"/>
                    <a:lumOff val="-12326"/>
                  </a:schemeClr>
                </a:solidFill>
              </a:defRPr>
            </a:lvl1pPr>
          </a:lstStyle>
          <a:p>
            <a:pPr/>
            <a:r>
              <a:t>Standard deviation</a:t>
            </a:r>
          </a:p>
        </p:txBody>
      </p:sp>
      <p:sp>
        <p:nvSpPr>
          <p:cNvPr id="349" name="0"/>
          <p:cNvSpPr txBox="1"/>
          <p:nvPr/>
        </p:nvSpPr>
        <p:spPr>
          <a:xfrm>
            <a:off x="17273970" y="12705607"/>
            <a:ext cx="319076"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0</a:t>
            </a:r>
          </a:p>
        </p:txBody>
      </p:sp>
      <p:sp>
        <p:nvSpPr>
          <p:cNvPr id="350" name="-1"/>
          <p:cNvSpPr txBox="1"/>
          <p:nvPr/>
        </p:nvSpPr>
        <p:spPr>
          <a:xfrm>
            <a:off x="16106106" y="12705607"/>
            <a:ext cx="462345"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-1</a:t>
            </a:r>
          </a:p>
        </p:txBody>
      </p:sp>
      <p:sp>
        <p:nvSpPr>
          <p:cNvPr id="351" name="1"/>
          <p:cNvSpPr txBox="1"/>
          <p:nvPr/>
        </p:nvSpPr>
        <p:spPr>
          <a:xfrm>
            <a:off x="18298566" y="12705607"/>
            <a:ext cx="319076"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1</a:t>
            </a:r>
          </a:p>
        </p:txBody>
      </p:sp>
      <p:sp>
        <p:nvSpPr>
          <p:cNvPr id="352" name="2"/>
          <p:cNvSpPr txBox="1"/>
          <p:nvPr/>
        </p:nvSpPr>
        <p:spPr>
          <a:xfrm>
            <a:off x="19323161" y="12705607"/>
            <a:ext cx="319076"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2</a:t>
            </a:r>
          </a:p>
        </p:txBody>
      </p:sp>
      <p:sp>
        <p:nvSpPr>
          <p:cNvPr id="353" name="-2"/>
          <p:cNvSpPr txBox="1"/>
          <p:nvPr/>
        </p:nvSpPr>
        <p:spPr>
          <a:xfrm>
            <a:off x="15224779" y="12705607"/>
            <a:ext cx="462344"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-2</a:t>
            </a:r>
          </a:p>
        </p:txBody>
      </p:sp>
      <p:sp>
        <p:nvSpPr>
          <p:cNvPr id="354" name="Line"/>
          <p:cNvSpPr/>
          <p:nvPr/>
        </p:nvSpPr>
        <p:spPr>
          <a:xfrm flipV="1">
            <a:off x="18458104" y="10531005"/>
            <a:ext cx="1" cy="1860195"/>
          </a:xfrm>
          <a:prstGeom prst="line">
            <a:avLst/>
          </a:prstGeom>
          <a:ln w="25400">
            <a:solidFill>
              <a:srgbClr val="000000"/>
            </a:solidFill>
            <a:miter lim="400000"/>
          </a:ln>
        </p:spPr>
        <p:txBody>
          <a:bodyPr lIns="50800" tIns="50800" rIns="50800" bIns="50800" anchor="ctr"/>
          <a:lstStyle/>
          <a:p>
            <a:pPr/>
          </a:p>
        </p:txBody>
      </p:sp>
      <p:sp>
        <p:nvSpPr>
          <p:cNvPr id="355" name="Line"/>
          <p:cNvSpPr/>
          <p:nvPr/>
        </p:nvSpPr>
        <p:spPr>
          <a:xfrm flipV="1">
            <a:off x="16337279" y="10531005"/>
            <a:ext cx="1" cy="1860195"/>
          </a:xfrm>
          <a:prstGeom prst="line">
            <a:avLst/>
          </a:prstGeom>
          <a:ln w="25400">
            <a:solidFill>
              <a:srgbClr val="000000"/>
            </a:solidFill>
            <a:miter lim="400000"/>
          </a:ln>
        </p:spPr>
        <p:txBody>
          <a:bodyPr lIns="50800" tIns="50800" rIns="50800" bIns="50800" anchor="ctr"/>
          <a:lstStyle/>
          <a:p>
            <a:pPr/>
          </a:p>
        </p:txBody>
      </p:sp>
      <p:sp>
        <p:nvSpPr>
          <p:cNvPr id="356" name="Line"/>
          <p:cNvSpPr/>
          <p:nvPr/>
        </p:nvSpPr>
        <p:spPr>
          <a:xfrm flipV="1">
            <a:off x="17433507" y="10274501"/>
            <a:ext cx="1" cy="372049"/>
          </a:xfrm>
          <a:prstGeom prst="line">
            <a:avLst/>
          </a:prstGeom>
          <a:ln w="88900">
            <a:solidFill>
              <a:schemeClr val="accent4">
                <a:hueOff val="-1247790"/>
                <a:lumOff val="-12326"/>
              </a:schemeClr>
            </a:solidFill>
            <a:miter lim="400000"/>
          </a:ln>
        </p:spPr>
        <p:txBody>
          <a:bodyPr lIns="50800" tIns="50800" rIns="50800" bIns="50800" anchor="ctr"/>
          <a:lstStyle/>
          <a:p>
            <a:pPr/>
          </a:p>
        </p:txBody>
      </p:sp>
      <p:sp>
        <p:nvSpPr>
          <p:cNvPr id="357" name="Line"/>
          <p:cNvSpPr/>
          <p:nvPr/>
        </p:nvSpPr>
        <p:spPr>
          <a:xfrm flipV="1">
            <a:off x="18458104" y="10274501"/>
            <a:ext cx="1" cy="372049"/>
          </a:xfrm>
          <a:prstGeom prst="line">
            <a:avLst/>
          </a:prstGeom>
          <a:ln w="88900">
            <a:solidFill>
              <a:schemeClr val="accent4">
                <a:hueOff val="-1247790"/>
                <a:lumOff val="-12326"/>
              </a:schemeClr>
            </a:solidFill>
            <a:miter lim="400000"/>
          </a:ln>
        </p:spPr>
        <p:txBody>
          <a:bodyPr lIns="50800" tIns="50800" rIns="50800" bIns="50800" anchor="ctr"/>
          <a:lstStyle/>
          <a:p>
            <a:pPr/>
          </a:p>
        </p:txBody>
      </p:sp>
      <p:sp>
        <p:nvSpPr>
          <p:cNvPr id="358" name="Line"/>
          <p:cNvSpPr/>
          <p:nvPr/>
        </p:nvSpPr>
        <p:spPr>
          <a:xfrm flipH="1">
            <a:off x="17426982" y="10255676"/>
            <a:ext cx="1058190" cy="1"/>
          </a:xfrm>
          <a:prstGeom prst="line">
            <a:avLst/>
          </a:prstGeom>
          <a:ln w="88900">
            <a:solidFill>
              <a:schemeClr val="accent4">
                <a:hueOff val="-1247790"/>
                <a:lumOff val="-12326"/>
              </a:schemeClr>
            </a:solidFill>
            <a:miter lim="400000"/>
          </a:ln>
        </p:spPr>
        <p:txBody>
          <a:bodyPr lIns="50800" tIns="50800" rIns="50800" bIns="50800" anchor="ctr"/>
          <a:lstStyle/>
          <a:p>
            <a:pPr/>
          </a:p>
        </p:txBody>
      </p:sp>
      <p:sp>
        <p:nvSpPr>
          <p:cNvPr id="359" name="Line"/>
          <p:cNvSpPr/>
          <p:nvPr/>
        </p:nvSpPr>
        <p:spPr>
          <a:xfrm flipV="1">
            <a:off x="17956076" y="9551772"/>
            <a:ext cx="1004057" cy="712097"/>
          </a:xfrm>
          <a:prstGeom prst="line">
            <a:avLst/>
          </a:prstGeom>
          <a:ln w="88900">
            <a:solidFill>
              <a:schemeClr val="accent4">
                <a:hueOff val="-1247790"/>
                <a:lumOff val="-12326"/>
              </a:schemeClr>
            </a:solidFill>
            <a:miter lim="400000"/>
          </a:ln>
        </p:spPr>
        <p:txBody>
          <a:bodyPr lIns="50800" tIns="50800" rIns="50800" bIns="50800" anchor="ctr"/>
          <a:lstStyle/>
          <a:p>
            <a:pPr/>
          </a:p>
        </p:txBody>
      </p:sp>
      <p:sp>
        <p:nvSpPr>
          <p:cNvPr id="360" name="Text"/>
          <p:cNvSpPr txBox="1"/>
          <p:nvPr/>
        </p:nvSpPr>
        <p:spPr>
          <a:xfrm>
            <a:off x="23679127" y="13264211"/>
            <a:ext cx="368504"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Data Visualization…"/>
          <p:cNvSpPr txBox="1"/>
          <p:nvPr>
            <p:ph type="title"/>
          </p:nvPr>
        </p:nvSpPr>
        <p:spPr>
          <a:prstGeom prst="rect">
            <a:avLst/>
          </a:prstGeom>
        </p:spPr>
        <p:txBody>
          <a:bodyPr/>
          <a:lstStyle/>
          <a:p>
            <a:pPr/>
            <a:r>
              <a:t>Data Visualization</a:t>
            </a:r>
          </a:p>
          <a:p>
            <a:pPr>
              <a:defRPr spc="-194" sz="9700"/>
            </a:pPr>
            <a:r>
              <a:rPr>
                <a:latin typeface="Helvetica Neue Thin"/>
                <a:ea typeface="Helvetica Neue Thin"/>
                <a:cs typeface="Helvetica Neue Thin"/>
                <a:sym typeface="Helvetica Neue Thin"/>
              </a:rPr>
              <a:t>Techniques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Data Visualization"/>
          <p:cNvSpPr txBox="1"/>
          <p:nvPr>
            <p:ph type="title"/>
          </p:nvPr>
        </p:nvSpPr>
        <p:spPr>
          <a:prstGeom prst="rect">
            <a:avLst/>
          </a:prstGeom>
        </p:spPr>
        <p:txBody>
          <a:bodyPr/>
          <a:lstStyle/>
          <a:p>
            <a:pPr/>
            <a:r>
              <a:t>Data Visualization</a:t>
            </a:r>
          </a:p>
        </p:txBody>
      </p:sp>
      <p:sp>
        <p:nvSpPr>
          <p:cNvPr id="367" name="Techniques &amp; consider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Techniques &amp; considerations</a:t>
            </a:r>
          </a:p>
        </p:txBody>
      </p:sp>
      <p:sp>
        <p:nvSpPr>
          <p:cNvPr id="368" name="Clarity &amp; accuracy…"/>
          <p:cNvSpPr txBox="1"/>
          <p:nvPr>
            <p:ph type="body" idx="1"/>
          </p:nvPr>
        </p:nvSpPr>
        <p:spPr>
          <a:prstGeom prst="rect">
            <a:avLst/>
          </a:prstGeom>
        </p:spPr>
        <p:txBody>
          <a:bodyPr/>
          <a:lstStyle/>
          <a:p>
            <a:pPr algn="just">
              <a:defRPr b="1"/>
            </a:pPr>
            <a:r>
              <a:t>Clarity &amp; accuracy</a:t>
            </a:r>
          </a:p>
          <a:p>
            <a:pPr lvl="3" algn="just"/>
            <a:r>
              <a:rPr>
                <a:latin typeface="Helvetica Neue Thin"/>
                <a:ea typeface="Helvetica Neue Thin"/>
                <a:cs typeface="Helvetica Neue Thin"/>
                <a:sym typeface="Helvetica Neue Thin"/>
              </a:rPr>
              <a:t>Ensure data representation is truthful &amp; readily interpretable</a:t>
            </a:r>
            <a:endParaRPr>
              <a:latin typeface="Helvetica Neue Thin"/>
              <a:ea typeface="Helvetica Neue Thin"/>
              <a:cs typeface="Helvetica Neue Thin"/>
              <a:sym typeface="Helvetica Neue Thin"/>
            </a:endParaRPr>
          </a:p>
          <a:p>
            <a:pPr algn="just">
              <a:defRPr b="1"/>
            </a:pPr>
            <a:r>
              <a:t>Choose the right chart</a:t>
            </a:r>
          </a:p>
          <a:p>
            <a:pPr lvl="3" algn="just"/>
            <a:r>
              <a:rPr>
                <a:latin typeface="Helvetica Neue Thin"/>
                <a:ea typeface="Helvetica Neue Thin"/>
                <a:cs typeface="Helvetica Neue Thin"/>
                <a:sym typeface="Helvetica Neue Thin"/>
              </a:rPr>
              <a:t>Different chart types (bar charts, line graphs, scatter plots, pie charts, etc.) are suitable for different data types &amp; research questions</a:t>
            </a:r>
            <a:endParaRPr>
              <a:latin typeface="Helvetica Neue Thin"/>
              <a:ea typeface="Helvetica Neue Thin"/>
              <a:cs typeface="Helvetica Neue Thin"/>
              <a:sym typeface="Helvetica Neue Thin"/>
            </a:endParaRPr>
          </a:p>
          <a:p>
            <a:pPr algn="just">
              <a:defRPr b="1"/>
            </a:pPr>
            <a:r>
              <a:t>Aesthetics &amp; design </a:t>
            </a:r>
          </a:p>
          <a:p>
            <a:pPr lvl="3" algn="just"/>
            <a:r>
              <a:rPr>
                <a:latin typeface="Helvetica Neue Thin"/>
                <a:ea typeface="Helvetica Neue Thin"/>
                <a:cs typeface="Helvetica Neue Thin"/>
                <a:sym typeface="Helvetica Neue Thin"/>
              </a:rPr>
              <a:t>Importance of color, labels, &amp; layout - </a:t>
            </a:r>
            <a:r>
              <a:rPr i="1"/>
              <a:t>avoid clutter!</a:t>
            </a:r>
          </a:p>
        </p:txBody>
      </p:sp>
      <p:sp>
        <p:nvSpPr>
          <p:cNvPr id="3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Matplotlib"/>
          <p:cNvSpPr txBox="1"/>
          <p:nvPr>
            <p:ph type="title"/>
          </p:nvPr>
        </p:nvSpPr>
        <p:spPr>
          <a:prstGeom prst="rect">
            <a:avLst/>
          </a:prstGeom>
        </p:spPr>
        <p:txBody>
          <a:bodyPr/>
          <a:lstStyle/>
          <a:p>
            <a:pPr/>
            <a:r>
              <a:t>Matplotlib</a:t>
            </a:r>
          </a:p>
        </p:txBody>
      </p:sp>
      <p:sp>
        <p:nvSpPr>
          <p:cNvPr id="372" name="Python for data scienc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Python for data science</a:t>
            </a:r>
          </a:p>
        </p:txBody>
      </p:sp>
      <p:sp>
        <p:nvSpPr>
          <p:cNvPr id="37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4" name="Screen Shot 2021-03-26 at 9.38.55 AM.png" descr="Screen Shot 2021-03-26 at 9.38.55 AM.png"/>
          <p:cNvPicPr>
            <a:picLocks noChangeAspect="1"/>
          </p:cNvPicPr>
          <p:nvPr/>
        </p:nvPicPr>
        <p:blipFill>
          <a:blip r:embed="rId2">
            <a:extLst/>
          </a:blip>
          <a:stretch>
            <a:fillRect/>
          </a:stretch>
        </p:blipFill>
        <p:spPr>
          <a:xfrm>
            <a:off x="18756083" y="243271"/>
            <a:ext cx="5366536" cy="1188929"/>
          </a:xfrm>
          <a:prstGeom prst="rect">
            <a:avLst/>
          </a:prstGeom>
          <a:ln w="12700">
            <a:miter lim="400000"/>
          </a:ln>
        </p:spPr>
      </p:pic>
      <p:pic>
        <p:nvPicPr>
          <p:cNvPr id="375" name="Screen Shot 2021-03-26 at 9.39.59 AM.png" descr="Screen Shot 2021-03-26 at 9.39.59 AM.png"/>
          <p:cNvPicPr>
            <a:picLocks noChangeAspect="1"/>
          </p:cNvPicPr>
          <p:nvPr/>
        </p:nvPicPr>
        <p:blipFill>
          <a:blip r:embed="rId3">
            <a:extLst/>
          </a:blip>
          <a:srcRect l="0" t="10280" r="0" b="0"/>
          <a:stretch>
            <a:fillRect/>
          </a:stretch>
        </p:blipFill>
        <p:spPr>
          <a:xfrm>
            <a:off x="1506339" y="3746081"/>
            <a:ext cx="21371454" cy="8235309"/>
          </a:xfrm>
          <a:prstGeom prst="rect">
            <a:avLst/>
          </a:prstGeom>
          <a:ln w="12700">
            <a:miter lim="400000"/>
          </a:ln>
        </p:spPr>
      </p:pic>
      <p:sp>
        <p:nvSpPr>
          <p:cNvPr id="376" name="https://matplotlib.org"/>
          <p:cNvSpPr txBox="1"/>
          <p:nvPr/>
        </p:nvSpPr>
        <p:spPr>
          <a:xfrm>
            <a:off x="9269729" y="11959502"/>
            <a:ext cx="584454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https://matplotlib.org</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Week 7: Data Analysis"/>
          <p:cNvSpPr txBox="1"/>
          <p:nvPr>
            <p:ph type="title"/>
          </p:nvPr>
        </p:nvSpPr>
        <p:spPr>
          <a:prstGeom prst="rect">
            <a:avLst/>
          </a:prstGeom>
        </p:spPr>
        <p:txBody>
          <a:bodyPr/>
          <a:lstStyle/>
          <a:p>
            <a:pPr/>
            <a:r>
              <a:rPr>
                <a:latin typeface="Helvetica Neue Thin"/>
                <a:ea typeface="Helvetica Neue Thin"/>
                <a:cs typeface="Helvetica Neue Thin"/>
                <a:sym typeface="Helvetica Neue Thin"/>
              </a:rPr>
              <a:t>Week 7: </a:t>
            </a:r>
            <a:r>
              <a:t>Data Analysis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Suppose you’re interested in fact-checking a movie.…"/>
          <p:cNvSpPr txBox="1"/>
          <p:nvPr/>
        </p:nvSpPr>
        <p:spPr>
          <a:xfrm>
            <a:off x="5131420" y="4570129"/>
            <a:ext cx="14711782" cy="32808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r>
              <a:t>Suppose you’re interested in </a:t>
            </a:r>
            <a:r>
              <a:rPr b="1"/>
              <a:t>fact-checking a movie.</a:t>
            </a:r>
            <a:endParaRPr b="1"/>
          </a:p>
          <a:p>
            <a:pPr algn="ctr"/>
            <a:endParaRPr b="1"/>
          </a:p>
          <a:p>
            <a:pPr algn="ctr"/>
            <a:r>
              <a:t>How would you present that data?</a:t>
            </a:r>
          </a:p>
        </p:txBody>
      </p:sp>
      <p:sp>
        <p:nvSpPr>
          <p:cNvPr id="379" name="https://informationisbeautiful.net/visualizations/what-the-health-netflix-documentary-fact-checked-debunked/"/>
          <p:cNvSpPr txBox="1"/>
          <p:nvPr/>
        </p:nvSpPr>
        <p:spPr>
          <a:xfrm>
            <a:off x="2133722" y="12120666"/>
            <a:ext cx="21275523"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u="sng">
                <a:hlinkClick r:id="rId2" invalidUrl="" action="" tgtFrame="" tooltip="" history="1" highlightClick="0" endSnd="0"/>
              </a:defRPr>
            </a:lvl1pPr>
          </a:lstStyle>
          <a:p>
            <a:pPr>
              <a:defRPr u="none"/>
            </a:pPr>
            <a:r>
              <a:rPr u="sng">
                <a:hlinkClick r:id="rId2" invalidUrl="" action="" tgtFrame="" tooltip="" history="1" highlightClick="0" endSnd="0"/>
              </a:rPr>
              <a:t>https://informationisbeautiful.net/visualizations/what-the-health-netflix-documentary-fact-checked-debunked/</a:t>
            </a:r>
          </a:p>
        </p:txBody>
      </p:sp>
      <p:pic>
        <p:nvPicPr>
          <p:cNvPr id="380" name="Screenshot 2024-02-21 at 3.54.23 PM.png" descr="Screenshot 2024-02-21 at 3.54.23 PM.png"/>
          <p:cNvPicPr>
            <a:picLocks noChangeAspect="1"/>
          </p:cNvPicPr>
          <p:nvPr/>
        </p:nvPicPr>
        <p:blipFill>
          <a:blip r:embed="rId3">
            <a:extLst/>
          </a:blip>
          <a:stretch>
            <a:fillRect/>
          </a:stretch>
        </p:blipFill>
        <p:spPr>
          <a:xfrm>
            <a:off x="663679" y="193326"/>
            <a:ext cx="10330611" cy="1727768"/>
          </a:xfrm>
          <a:prstGeom prst="rect">
            <a:avLst/>
          </a:prstGeom>
          <a:ln w="12700">
            <a:miter lim="400000"/>
          </a:ln>
        </p:spPr>
      </p:pic>
      <p:sp>
        <p:nvSpPr>
          <p:cNvPr id="381" name="More movies!"/>
          <p:cNvSpPr txBox="1"/>
          <p:nvPr/>
        </p:nvSpPr>
        <p:spPr>
          <a:xfrm>
            <a:off x="21659031" y="13227000"/>
            <a:ext cx="1861059" cy="4490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300" u="sng">
                <a:hlinkClick r:id="rId4" invalidUrl="" action="" tgtFrame="" tooltip="" history="1" highlightClick="0" endSnd="0"/>
              </a:defRPr>
            </a:lvl1pPr>
          </a:lstStyle>
          <a:p>
            <a:pPr>
              <a:defRPr u="none"/>
            </a:pPr>
            <a:r>
              <a:rPr u="sng">
                <a:hlinkClick r:id="rId4" invalidUrl="" action="" tgtFrame="" tooltip="" history="1" highlightClick="0" endSnd="0"/>
              </a:rPr>
              <a:t>More movies!</a:t>
            </a:r>
          </a:p>
        </p:txBody>
      </p:sp>
      <p:pic>
        <p:nvPicPr>
          <p:cNvPr id="382" name="Screenshot 2024-02-21 at 3.53.52 PM.png" descr="Screenshot 2024-02-21 at 3.53.52 PM.png"/>
          <p:cNvPicPr>
            <a:picLocks noChangeAspect="1"/>
          </p:cNvPicPr>
          <p:nvPr/>
        </p:nvPicPr>
        <p:blipFill>
          <a:blip r:embed="rId5">
            <a:extLst/>
          </a:blip>
          <a:stretch>
            <a:fillRect/>
          </a:stretch>
        </p:blipFill>
        <p:spPr>
          <a:xfrm>
            <a:off x="724078" y="2091812"/>
            <a:ext cx="22935844" cy="9532376"/>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2"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4" name="Screenshot 2024-02-21 at 3.56.49 PM.png" descr="Screenshot 2024-02-21 at 3.56.49 PM.png"/>
          <p:cNvPicPr>
            <a:picLocks noChangeAspect="1"/>
          </p:cNvPicPr>
          <p:nvPr/>
        </p:nvPicPr>
        <p:blipFill>
          <a:blip r:embed="rId2">
            <a:extLst/>
          </a:blip>
          <a:stretch>
            <a:fillRect/>
          </a:stretch>
        </p:blipFill>
        <p:spPr>
          <a:xfrm>
            <a:off x="8034005" y="409413"/>
            <a:ext cx="16212433" cy="12897174"/>
          </a:xfrm>
          <a:prstGeom prst="rect">
            <a:avLst/>
          </a:prstGeom>
          <a:ln w="25400">
            <a:miter lim="400000"/>
          </a:ln>
          <a:effectLst>
            <a:outerShdw sx="100000" sy="100000" kx="0" ky="0" algn="b" rotWithShape="0" blurRad="254000" dist="127000" dir="5400000">
              <a:srgbClr val="000000">
                <a:alpha val="70000"/>
              </a:srgbClr>
            </a:outerShdw>
          </a:effectLst>
        </p:spPr>
      </p:pic>
      <p:pic>
        <p:nvPicPr>
          <p:cNvPr id="385" name="Screenshot 2024-02-21 at 3.54.23 PM.png" descr="Screenshot 2024-02-21 at 3.54.23 PM.png"/>
          <p:cNvPicPr>
            <a:picLocks noChangeAspect="1"/>
          </p:cNvPicPr>
          <p:nvPr/>
        </p:nvPicPr>
        <p:blipFill>
          <a:blip r:embed="rId3">
            <a:extLst/>
          </a:blip>
          <a:srcRect l="0" t="0" r="6228" b="0"/>
          <a:stretch>
            <a:fillRect/>
          </a:stretch>
        </p:blipFill>
        <p:spPr>
          <a:xfrm>
            <a:off x="47380" y="193326"/>
            <a:ext cx="9687202" cy="172776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7" name="Screenshot 2024-02-21 at 3.54.23 PM.png" descr="Screenshot 2024-02-21 at 3.54.23 PM.png"/>
          <p:cNvPicPr>
            <a:picLocks noChangeAspect="1"/>
          </p:cNvPicPr>
          <p:nvPr/>
        </p:nvPicPr>
        <p:blipFill>
          <a:blip r:embed="rId2">
            <a:extLst/>
          </a:blip>
          <a:srcRect l="0" t="0" r="6228" b="0"/>
          <a:stretch>
            <a:fillRect/>
          </a:stretch>
        </p:blipFill>
        <p:spPr>
          <a:xfrm>
            <a:off x="-33007" y="-47835"/>
            <a:ext cx="9687202" cy="1727769"/>
          </a:xfrm>
          <a:prstGeom prst="rect">
            <a:avLst/>
          </a:prstGeom>
          <a:ln w="12700">
            <a:miter lim="400000"/>
          </a:ln>
        </p:spPr>
      </p:pic>
      <p:pic>
        <p:nvPicPr>
          <p:cNvPr id="388" name="Screenshot 2024-02-21 at 4.07.59 PM.png" descr="Screenshot 2024-02-21 at 4.07.59 PM.png"/>
          <p:cNvPicPr>
            <a:picLocks noChangeAspect="1"/>
          </p:cNvPicPr>
          <p:nvPr/>
        </p:nvPicPr>
        <p:blipFill>
          <a:blip r:embed="rId3">
            <a:extLst/>
          </a:blip>
          <a:stretch>
            <a:fillRect/>
          </a:stretch>
        </p:blipFill>
        <p:spPr>
          <a:xfrm>
            <a:off x="1726641" y="1588686"/>
            <a:ext cx="20662018" cy="11223232"/>
          </a:xfrm>
          <a:prstGeom prst="rect">
            <a:avLst/>
          </a:prstGeom>
          <a:ln w="12700">
            <a:miter lim="400000"/>
          </a:ln>
        </p:spPr>
      </p:pic>
      <p:sp>
        <p:nvSpPr>
          <p:cNvPr id="389" name="https://informationisbeautiful.net/visualizations/spotify-apple-music-tidal-music-streaming-services-royalty-rates-compared/"/>
          <p:cNvSpPr txBox="1"/>
          <p:nvPr/>
        </p:nvSpPr>
        <p:spPr>
          <a:xfrm>
            <a:off x="2979724" y="12744816"/>
            <a:ext cx="18424552" cy="4987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u="sng">
                <a:hlinkClick r:id="rId4" invalidUrl="" action="" tgtFrame="" tooltip="" history="1" highlightClick="0" endSnd="0"/>
              </a:defRPr>
            </a:lvl1pPr>
          </a:lstStyle>
          <a:p>
            <a:pPr>
              <a:defRPr u="none"/>
            </a:pPr>
            <a:r>
              <a:rPr u="sng">
                <a:hlinkClick r:id="rId4" invalidUrl="" action="" tgtFrame="" tooltip="" history="1" highlightClick="0" endSnd="0"/>
              </a:rPr>
              <a:t>https://informationisbeautiful.net/visualizations/spotify-apple-music-tidal-music-streaming-services-royalty-rates-compared/</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Data Visualization"/>
          <p:cNvSpPr txBox="1"/>
          <p:nvPr>
            <p:ph type="title"/>
          </p:nvPr>
        </p:nvSpPr>
        <p:spPr>
          <a:prstGeom prst="rect">
            <a:avLst/>
          </a:prstGeom>
        </p:spPr>
        <p:txBody>
          <a:bodyPr/>
          <a:lstStyle/>
          <a:p>
            <a:pPr/>
            <a:r>
              <a:t>Data Visualization</a:t>
            </a:r>
          </a:p>
        </p:txBody>
      </p:sp>
      <p:sp>
        <p:nvSpPr>
          <p:cNvPr id="392" name="Live exampl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Live examples!</a:t>
            </a:r>
          </a:p>
        </p:txBody>
      </p:sp>
      <p:sp>
        <p:nvSpPr>
          <p:cNvPr id="3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96" name="Group"/>
          <p:cNvGrpSpPr/>
          <p:nvPr/>
        </p:nvGrpSpPr>
        <p:grpSpPr>
          <a:xfrm>
            <a:off x="2716789" y="5035342"/>
            <a:ext cx="19907940" cy="4868660"/>
            <a:chOff x="-3700748" y="-706617"/>
            <a:chExt cx="19907939" cy="4868658"/>
          </a:xfrm>
        </p:grpSpPr>
        <p:graphicFrame>
          <p:nvGraphicFramePr>
            <p:cNvPr id="394" name="2D Stacked Bar Chart"/>
            <p:cNvGraphicFramePr/>
            <p:nvPr/>
          </p:nvGraphicFramePr>
          <p:xfrm>
            <a:off x="-3700749" y="-706618"/>
            <a:ext cx="19907940" cy="4132161"/>
          </p:xfrm>
          <a:graphic xmlns:a="http://schemas.openxmlformats.org/drawingml/2006/main">
            <a:graphicData uri="http://schemas.openxmlformats.org/drawingml/2006/chart">
              <c:chart xmlns:c="http://schemas.openxmlformats.org/drawingml/2006/chart" r:id="rId2"/>
            </a:graphicData>
          </a:graphic>
        </p:graphicFrame>
        <p:sp>
          <p:nvSpPr>
            <p:cNvPr id="395" name="Caption"/>
            <p:cNvSpPr/>
            <p:nvPr/>
          </p:nvSpPr>
          <p:spPr>
            <a:xfrm>
              <a:off x="0" y="3527142"/>
              <a:ext cx="13700132" cy="634899"/>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100000"/>
                </a:lnSpc>
                <a:spcBef>
                  <a:spcPts val="0"/>
                </a:spcBef>
                <a:defRPr sz="3600">
                  <a:solidFill>
                    <a:srgbClr val="5E5E5E"/>
                  </a:solidFill>
                </a:defRPr>
              </a:lvl1pPr>
            </a:lstStyle>
            <a:p>
              <a:pPr/>
              <a:r>
                <a:t># of undergraduates engaged in CS research at UTSA</a:t>
              </a:r>
            </a:p>
          </p:txBody>
        </p:sp>
      </p:gr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Data Visualization"/>
          <p:cNvSpPr txBox="1"/>
          <p:nvPr>
            <p:ph type="title"/>
          </p:nvPr>
        </p:nvSpPr>
        <p:spPr>
          <a:prstGeom prst="rect">
            <a:avLst/>
          </a:prstGeom>
        </p:spPr>
        <p:txBody>
          <a:bodyPr/>
          <a:lstStyle/>
          <a:p>
            <a:pPr/>
            <a:r>
              <a:t>Data Visualization</a:t>
            </a:r>
          </a:p>
        </p:txBody>
      </p:sp>
      <p:sp>
        <p:nvSpPr>
          <p:cNvPr id="399" name="Live exampl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Live examples!</a:t>
            </a:r>
          </a:p>
        </p:txBody>
      </p:sp>
      <p:sp>
        <p:nvSpPr>
          <p:cNvPr id="4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401" name="CS-CURE Enrollment"/>
          <p:cNvGraphicFramePr/>
          <p:nvPr/>
        </p:nvGraphicFramePr>
        <p:xfrm>
          <a:off x="7227625" y="1641972"/>
          <a:ext cx="13469076" cy="13469075"/>
        </p:xfrm>
        <a:graphic xmlns:a="http://schemas.openxmlformats.org/drawingml/2006/main">
          <a:graphicData uri="http://schemas.openxmlformats.org/drawingml/2006/chart">
            <c:chart xmlns:c="http://schemas.openxmlformats.org/drawingml/2006/chart" r:id="rId2"/>
          </a:graphicData>
        </a:graphic>
      </p:graphicFrame>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Data Analysis…"/>
          <p:cNvSpPr txBox="1"/>
          <p:nvPr>
            <p:ph type="title"/>
          </p:nvPr>
        </p:nvSpPr>
        <p:spPr>
          <a:prstGeom prst="rect">
            <a:avLst/>
          </a:prstGeom>
        </p:spPr>
        <p:txBody>
          <a:bodyPr/>
          <a:lstStyle/>
          <a:p>
            <a:pPr/>
            <a:r>
              <a:t>Data Analysis</a:t>
            </a:r>
          </a:p>
          <a:p>
            <a:pPr>
              <a:defRPr spc="-194" sz="9700"/>
            </a:pPr>
            <a:r>
              <a:rPr>
                <a:latin typeface="Helvetica Neue Thin"/>
                <a:ea typeface="Helvetica Neue Thin"/>
                <a:cs typeface="Helvetica Neue Thin"/>
                <a:sym typeface="Helvetica Neue Thin"/>
              </a:rPr>
              <a:t>Ethics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Ethics &amp; Considerations"/>
          <p:cNvSpPr txBox="1"/>
          <p:nvPr>
            <p:ph type="title"/>
          </p:nvPr>
        </p:nvSpPr>
        <p:spPr>
          <a:prstGeom prst="rect">
            <a:avLst/>
          </a:prstGeom>
        </p:spPr>
        <p:txBody>
          <a:bodyPr/>
          <a:lstStyle/>
          <a:p>
            <a:pPr/>
            <a:r>
              <a:t>Ethics &amp; Considerations</a:t>
            </a:r>
          </a:p>
        </p:txBody>
      </p:sp>
      <p:sp>
        <p:nvSpPr>
          <p:cNvPr id="406" name="Data analysi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Data analysis</a:t>
            </a:r>
          </a:p>
        </p:txBody>
      </p:sp>
      <p:sp>
        <p:nvSpPr>
          <p:cNvPr id="407" name="Ethical considerations protect both research participants and the integrity of research findings.…"/>
          <p:cNvSpPr txBox="1"/>
          <p:nvPr>
            <p:ph type="body" idx="1"/>
          </p:nvPr>
        </p:nvSpPr>
        <p:spPr>
          <a:prstGeom prst="rect">
            <a:avLst/>
          </a:prstGeom>
        </p:spPr>
        <p:txBody>
          <a:bodyPr/>
          <a:lstStyle/>
          <a:p>
            <a:pPr marL="609599" indent="-609599">
              <a:defRPr sz="4500"/>
            </a:pPr>
            <a:r>
              <a:rPr>
                <a:latin typeface="Helvetica Neue Thin"/>
                <a:ea typeface="Helvetica Neue Thin"/>
                <a:cs typeface="Helvetica Neue Thin"/>
                <a:sym typeface="Helvetica Neue Thin"/>
              </a:rPr>
              <a:t>Ethical considerations protect both research participants and the integrity of research findings.</a:t>
            </a:r>
            <a:endParaRPr>
              <a:latin typeface="Helvetica Neue Thin"/>
              <a:ea typeface="Helvetica Neue Thin"/>
              <a:cs typeface="Helvetica Neue Thin"/>
              <a:sym typeface="Helvetica Neue Thin"/>
            </a:endParaRPr>
          </a:p>
          <a:p>
            <a:pPr marL="609599" indent="-609599">
              <a:defRPr sz="4500"/>
            </a:pPr>
            <a:endParaRPr>
              <a:latin typeface="Helvetica Neue Thin"/>
              <a:ea typeface="Helvetica Neue Thin"/>
              <a:cs typeface="Helvetica Neue Thin"/>
              <a:sym typeface="Helvetica Neue Thin"/>
            </a:endParaRPr>
          </a:p>
          <a:p>
            <a:pPr marL="609599" indent="-609599">
              <a:defRPr sz="4500"/>
            </a:pPr>
            <a:r>
              <a:rPr>
                <a:latin typeface="Helvetica Neue Thin"/>
                <a:ea typeface="Helvetica Neue Thin"/>
                <a:cs typeface="Helvetica Neue Thin"/>
                <a:sym typeface="Helvetica Neue Thin"/>
              </a:rPr>
              <a:t>Consider, for example:</a:t>
            </a:r>
            <a:endParaRPr>
              <a:latin typeface="Helvetica Neue Thin"/>
              <a:ea typeface="Helvetica Neue Thin"/>
              <a:cs typeface="Helvetica Neue Thin"/>
              <a:sym typeface="Helvetica Neue Thin"/>
            </a:endParaRPr>
          </a:p>
          <a:p>
            <a:pPr lvl="2">
              <a:defRPr sz="4500"/>
            </a:pPr>
            <a:r>
              <a:rPr b="1"/>
              <a:t>Privacy:</a:t>
            </a:r>
            <a:r>
              <a:t> </a:t>
            </a:r>
            <a:r>
              <a:rPr i="1"/>
              <a:t>protecting the anonymity &amp; confidentiality of participants' data</a:t>
            </a:r>
            <a:endParaRPr>
              <a:latin typeface="Helvetica Neue Thin"/>
              <a:ea typeface="Helvetica Neue Thin"/>
              <a:cs typeface="Helvetica Neue Thin"/>
              <a:sym typeface="Helvetica Neue Thin"/>
            </a:endParaRPr>
          </a:p>
          <a:p>
            <a:pPr lvl="2">
              <a:defRPr sz="4500"/>
            </a:pPr>
            <a:r>
              <a:rPr b="1"/>
              <a:t>Accuracy:</a:t>
            </a:r>
            <a:r>
              <a:t> </a:t>
            </a:r>
            <a:r>
              <a:rPr i="1"/>
              <a:t>data is complete &amp; free from errors/biases</a:t>
            </a:r>
            <a:endParaRPr>
              <a:latin typeface="Helvetica Neue Thin"/>
              <a:ea typeface="Helvetica Neue Thin"/>
              <a:cs typeface="Helvetica Neue Thin"/>
              <a:sym typeface="Helvetica Neue Thin"/>
            </a:endParaRPr>
          </a:p>
          <a:p>
            <a:pPr lvl="2">
              <a:defRPr sz="4500"/>
            </a:pPr>
            <a:r>
              <a:rPr b="1"/>
              <a:t>Transparency:</a:t>
            </a:r>
            <a:r>
              <a:t> </a:t>
            </a:r>
            <a:r>
              <a:rPr i="1"/>
              <a:t>about data collection, analysis methods, &amp; limitations</a:t>
            </a:r>
          </a:p>
        </p:txBody>
      </p:sp>
      <p:sp>
        <p:nvSpPr>
          <p:cNvPr id="4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Ethics &amp; Considerations"/>
          <p:cNvSpPr txBox="1"/>
          <p:nvPr>
            <p:ph type="title"/>
          </p:nvPr>
        </p:nvSpPr>
        <p:spPr>
          <a:prstGeom prst="rect">
            <a:avLst/>
          </a:prstGeom>
        </p:spPr>
        <p:txBody>
          <a:bodyPr/>
          <a:lstStyle/>
          <a:p>
            <a:pPr/>
            <a:r>
              <a:t>Ethics &amp; Considerations</a:t>
            </a:r>
          </a:p>
        </p:txBody>
      </p:sp>
      <p:sp>
        <p:nvSpPr>
          <p:cNvPr id="411" name="Data in researc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Data in research</a:t>
            </a:r>
          </a:p>
        </p:txBody>
      </p:sp>
      <p:sp>
        <p:nvSpPr>
          <p:cNvPr id="412" name="Consent: Ensure data collection complies with informed consent procedures.…"/>
          <p:cNvSpPr txBox="1"/>
          <p:nvPr>
            <p:ph type="body" idx="1"/>
          </p:nvPr>
        </p:nvSpPr>
        <p:spPr>
          <a:prstGeom prst="rect">
            <a:avLst/>
          </a:prstGeom>
        </p:spPr>
        <p:txBody>
          <a:bodyPr/>
          <a:lstStyle/>
          <a:p>
            <a:pPr marL="609599" indent="-609599" algn="just">
              <a:lnSpc>
                <a:spcPct val="120000"/>
              </a:lnSpc>
              <a:defRPr sz="4500">
                <a:latin typeface="Helvetica Neue Light"/>
                <a:ea typeface="Helvetica Neue Light"/>
                <a:cs typeface="Helvetica Neue Light"/>
                <a:sym typeface="Helvetica Neue Light"/>
              </a:defRPr>
            </a:pPr>
            <a:r>
              <a:rPr b="1">
                <a:latin typeface="+mn-lt"/>
                <a:ea typeface="+mn-ea"/>
                <a:cs typeface="+mn-cs"/>
                <a:sym typeface="Helvetica Neue"/>
              </a:rPr>
              <a:t>Consent</a:t>
            </a:r>
            <a:r>
              <a:t>: </a:t>
            </a:r>
            <a:r>
              <a:rPr>
                <a:latin typeface="Helvetica Neue Thin"/>
                <a:ea typeface="Helvetica Neue Thin"/>
                <a:cs typeface="Helvetica Neue Thin"/>
                <a:sym typeface="Helvetica Neue Thin"/>
              </a:rPr>
              <a:t>Ensure data collection complies with informed consent procedures.</a:t>
            </a:r>
          </a:p>
          <a:p>
            <a:pPr marL="609599" indent="-609599" algn="just">
              <a:lnSpc>
                <a:spcPct val="120000"/>
              </a:lnSpc>
              <a:defRPr sz="4500">
                <a:latin typeface="Helvetica Neue Light"/>
                <a:ea typeface="Helvetica Neue Light"/>
                <a:cs typeface="Helvetica Neue Light"/>
                <a:sym typeface="Helvetica Neue Light"/>
              </a:defRPr>
            </a:pPr>
            <a:r>
              <a:rPr b="1">
                <a:latin typeface="+mn-lt"/>
                <a:ea typeface="+mn-ea"/>
                <a:cs typeface="+mn-cs"/>
                <a:sym typeface="Helvetica Neue"/>
              </a:rPr>
              <a:t>Data anonymization</a:t>
            </a:r>
            <a:r>
              <a:t>: </a:t>
            </a:r>
            <a:r>
              <a:rPr>
                <a:latin typeface="Helvetica Neue Thin"/>
                <a:ea typeface="Helvetica Neue Thin"/>
                <a:cs typeface="Helvetica Neue Thin"/>
                <a:sym typeface="Helvetica Neue Thin"/>
              </a:rPr>
              <a:t>If possible, anonymize data before analysis to minimize risks.</a:t>
            </a:r>
          </a:p>
          <a:p>
            <a:pPr marL="609599" indent="-609599" algn="just">
              <a:lnSpc>
                <a:spcPct val="120000"/>
              </a:lnSpc>
              <a:defRPr sz="4500">
                <a:latin typeface="Helvetica Neue Light"/>
                <a:ea typeface="Helvetica Neue Light"/>
                <a:cs typeface="Helvetica Neue Light"/>
                <a:sym typeface="Helvetica Neue Light"/>
              </a:defRPr>
            </a:pPr>
            <a:r>
              <a:rPr b="1">
                <a:latin typeface="+mn-lt"/>
                <a:ea typeface="+mn-ea"/>
                <a:cs typeface="+mn-cs"/>
                <a:sym typeface="Helvetica Neue"/>
              </a:rPr>
              <a:t>Data security</a:t>
            </a:r>
            <a:r>
              <a:t>: </a:t>
            </a:r>
            <a:r>
              <a:rPr>
                <a:latin typeface="Helvetica Neue Thin"/>
                <a:ea typeface="Helvetica Neue Thin"/>
                <a:cs typeface="Helvetica Neue Thin"/>
                <a:sym typeface="Helvetica Neue Thin"/>
              </a:rPr>
              <a:t>Implement secure storage and access protocols to protect data privacy.</a:t>
            </a:r>
          </a:p>
          <a:p>
            <a:pPr marL="609599" indent="-609599" algn="just">
              <a:lnSpc>
                <a:spcPct val="120000"/>
              </a:lnSpc>
              <a:defRPr sz="4500">
                <a:latin typeface="Helvetica Neue Light"/>
                <a:ea typeface="Helvetica Neue Light"/>
                <a:cs typeface="Helvetica Neue Light"/>
                <a:sym typeface="Helvetica Neue Light"/>
              </a:defRPr>
            </a:pPr>
            <a:r>
              <a:rPr b="1">
                <a:latin typeface="+mn-lt"/>
                <a:ea typeface="+mn-ea"/>
                <a:cs typeface="+mn-cs"/>
                <a:sym typeface="Helvetica Neue"/>
              </a:rPr>
              <a:t>Bias awareness</a:t>
            </a:r>
            <a:r>
              <a:t>: </a:t>
            </a:r>
            <a:r>
              <a:rPr>
                <a:latin typeface="Helvetica Neue Thin"/>
                <a:ea typeface="Helvetica Neue Thin"/>
                <a:cs typeface="Helvetica Neue Thin"/>
                <a:sym typeface="Helvetica Neue Thin"/>
              </a:rPr>
              <a:t>Be aware of potential biases in data collection and analysis methods, and strive to mitigate them.</a:t>
            </a:r>
          </a:p>
          <a:p>
            <a:pPr marL="609599" indent="-609599" algn="just">
              <a:lnSpc>
                <a:spcPct val="120000"/>
              </a:lnSpc>
              <a:defRPr sz="4500">
                <a:latin typeface="Helvetica Neue Light"/>
                <a:ea typeface="Helvetica Neue Light"/>
                <a:cs typeface="Helvetica Neue Light"/>
                <a:sym typeface="Helvetica Neue Light"/>
              </a:defRPr>
            </a:pPr>
            <a:r>
              <a:rPr b="1">
                <a:latin typeface="+mn-lt"/>
                <a:ea typeface="+mn-ea"/>
                <a:cs typeface="+mn-cs"/>
                <a:sym typeface="Helvetica Neue"/>
              </a:rPr>
              <a:t>Honest reporting</a:t>
            </a:r>
            <a:r>
              <a:t>: </a:t>
            </a:r>
            <a:r>
              <a:rPr>
                <a:latin typeface="Helvetica Neue Thin"/>
                <a:ea typeface="Helvetica Neue Thin"/>
                <a:cs typeface="Helvetica Neue Thin"/>
                <a:sym typeface="Helvetica Neue Thin"/>
              </a:rPr>
              <a:t>Report results truthfully and accurately, acknowledging limitations and uncertainties.</a:t>
            </a:r>
          </a:p>
        </p:txBody>
      </p:sp>
      <p:sp>
        <p:nvSpPr>
          <p:cNvPr id="4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Data Analysis - IRB"/>
          <p:cNvSpPr txBox="1"/>
          <p:nvPr>
            <p:ph type="title"/>
          </p:nvPr>
        </p:nvSpPr>
        <p:spPr>
          <a:prstGeom prst="rect">
            <a:avLst/>
          </a:prstGeom>
        </p:spPr>
        <p:txBody>
          <a:bodyPr/>
          <a:lstStyle/>
          <a:p>
            <a:pPr/>
            <a:r>
              <a:t>Data Analysis - IRB</a:t>
            </a:r>
          </a:p>
        </p:txBody>
      </p:sp>
      <p:sp>
        <p:nvSpPr>
          <p:cNvPr id="416" name="Internal Review Board approva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Internal Review Board approval</a:t>
            </a:r>
          </a:p>
        </p:txBody>
      </p:sp>
      <p:sp>
        <p:nvSpPr>
          <p:cNvPr id="417" name="Even with the best intentions, research can pose risks to participants.…"/>
          <p:cNvSpPr txBox="1"/>
          <p:nvPr>
            <p:ph type="body" idx="1"/>
          </p:nvPr>
        </p:nvSpPr>
        <p:spPr>
          <a:prstGeom prst="rect">
            <a:avLst/>
          </a:prstGeom>
        </p:spPr>
        <p:txBody>
          <a:bodyPr/>
          <a:lstStyle/>
          <a:p>
            <a:pPr algn="just"/>
            <a:r>
              <a:rPr>
                <a:latin typeface="Helvetica Neue Thin"/>
                <a:ea typeface="Helvetica Neue Thin"/>
                <a:cs typeface="Helvetica Neue Thin"/>
                <a:sym typeface="Helvetica Neue Thin"/>
              </a:rPr>
              <a:t>Even with the best intentions, research can pose risks to participants.</a:t>
            </a:r>
            <a:endParaRPr>
              <a:latin typeface="Helvetica Neue Thin"/>
              <a:ea typeface="Helvetica Neue Thin"/>
              <a:cs typeface="Helvetica Neue Thin"/>
              <a:sym typeface="Helvetica Neue Thin"/>
            </a:endParaRPr>
          </a:p>
          <a:p>
            <a:pPr lvl="3" algn="just"/>
            <a:endParaRPr>
              <a:latin typeface="Helvetica Neue Thin"/>
              <a:ea typeface="Helvetica Neue Thin"/>
              <a:cs typeface="Helvetica Neue Thin"/>
              <a:sym typeface="Helvetica Neue Thin"/>
            </a:endParaRPr>
          </a:p>
          <a:p>
            <a:pPr algn="just"/>
            <a:r>
              <a:rPr>
                <a:latin typeface="Helvetica Neue Thin"/>
                <a:ea typeface="Helvetica Neue Thin"/>
                <a:cs typeface="Helvetica Neue Thin"/>
                <a:sym typeface="Helvetica Neue Thin"/>
              </a:rPr>
              <a:t>IRBs help ensure that:</a:t>
            </a:r>
            <a:endParaRPr>
              <a:latin typeface="Helvetica Neue Thin"/>
              <a:ea typeface="Helvetica Neue Thin"/>
              <a:cs typeface="Helvetica Neue Thin"/>
              <a:sym typeface="Helvetica Neue Thin"/>
            </a:endParaRPr>
          </a:p>
          <a:p>
            <a:pPr lvl="3" algn="just"/>
            <a:r>
              <a:rPr>
                <a:latin typeface="Helvetica Neue Thin"/>
                <a:ea typeface="Helvetica Neue Thin"/>
                <a:cs typeface="Helvetica Neue Thin"/>
                <a:sym typeface="Helvetica Neue Thin"/>
              </a:rPr>
              <a:t>potential risks are minimized </a:t>
            </a:r>
            <a:endParaRPr>
              <a:latin typeface="Helvetica Neue Thin"/>
              <a:ea typeface="Helvetica Neue Thin"/>
              <a:cs typeface="Helvetica Neue Thin"/>
              <a:sym typeface="Helvetica Neue Thin"/>
            </a:endParaRPr>
          </a:p>
          <a:p>
            <a:pPr lvl="3" algn="just"/>
            <a:r>
              <a:rPr>
                <a:latin typeface="Helvetica Neue Thin"/>
                <a:ea typeface="Helvetica Neue Thin"/>
                <a:cs typeface="Helvetica Neue Thin"/>
                <a:sym typeface="Helvetica Neue Thin"/>
              </a:rPr>
              <a:t>benefits are maximized</a:t>
            </a:r>
            <a:endParaRPr>
              <a:latin typeface="Helvetica Neue Thin"/>
              <a:ea typeface="Helvetica Neue Thin"/>
              <a:cs typeface="Helvetica Neue Thin"/>
              <a:sym typeface="Helvetica Neue Thin"/>
            </a:endParaRPr>
          </a:p>
          <a:p>
            <a:pPr lvl="3" algn="just"/>
            <a:r>
              <a:rPr>
                <a:latin typeface="Helvetica Neue Thin"/>
                <a:ea typeface="Helvetica Neue Thin"/>
                <a:cs typeface="Helvetica Neue Thin"/>
                <a:sym typeface="Helvetica Neue Thin"/>
              </a:rPr>
              <a:t>individuals participate voluntarily with informed consent.</a:t>
            </a:r>
          </a:p>
        </p:txBody>
      </p:sp>
      <p:sp>
        <p:nvSpPr>
          <p:cNvPr id="4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Data Analysis - IRB"/>
          <p:cNvSpPr txBox="1"/>
          <p:nvPr>
            <p:ph type="title"/>
          </p:nvPr>
        </p:nvSpPr>
        <p:spPr>
          <a:prstGeom prst="rect">
            <a:avLst/>
          </a:prstGeom>
        </p:spPr>
        <p:txBody>
          <a:bodyPr/>
          <a:lstStyle/>
          <a:p>
            <a:pPr/>
            <a:r>
              <a:t>Data Analysis - IRB</a:t>
            </a:r>
          </a:p>
        </p:txBody>
      </p:sp>
      <p:sp>
        <p:nvSpPr>
          <p:cNvPr id="421" name="Internal Review Board approva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Internal Review Board approval</a:t>
            </a:r>
          </a:p>
        </p:txBody>
      </p:sp>
      <p:sp>
        <p:nvSpPr>
          <p:cNvPr id="422" name="“The UTSA IRB is the standing committee that reviews &amp; approves human subjects research for the purpose of protecting the rights and welfare of participants.”…"/>
          <p:cNvSpPr txBox="1"/>
          <p:nvPr>
            <p:ph type="body" idx="1"/>
          </p:nvPr>
        </p:nvSpPr>
        <p:spPr>
          <a:xfrm>
            <a:off x="1206500" y="4248504"/>
            <a:ext cx="21971000" cy="8256011"/>
          </a:xfrm>
          <a:prstGeom prst="rect">
            <a:avLst/>
          </a:prstGeom>
        </p:spPr>
        <p:txBody>
          <a:bodyPr/>
          <a:lstStyle/>
          <a:p>
            <a:pPr marL="0" indent="0" algn="just">
              <a:buSzTx/>
              <a:buNone/>
            </a:pPr>
            <a:r>
              <a:t>“</a:t>
            </a:r>
            <a:r>
              <a:rPr>
                <a:latin typeface="Helvetica Neue Thin"/>
                <a:ea typeface="Helvetica Neue Thin"/>
                <a:cs typeface="Helvetica Neue Thin"/>
                <a:sym typeface="Helvetica Neue Thin"/>
              </a:rPr>
              <a:t>The UTSA IRB is the </a:t>
            </a:r>
            <a:r>
              <a:rPr b="1"/>
              <a:t>standing committee that reviews &amp; approves human subjects research</a:t>
            </a:r>
            <a:r>
              <a:rPr>
                <a:latin typeface="Helvetica Neue Thin"/>
                <a:ea typeface="Helvetica Neue Thin"/>
                <a:cs typeface="Helvetica Neue Thin"/>
                <a:sym typeface="Helvetica Neue Thin"/>
              </a:rPr>
              <a:t> for the purpose of protecting the rights and welfare of participants.”</a:t>
            </a:r>
            <a:endParaRPr>
              <a:latin typeface="Helvetica Neue Thin"/>
              <a:ea typeface="Helvetica Neue Thin"/>
              <a:cs typeface="Helvetica Neue Thin"/>
              <a:sym typeface="Helvetica Neue Thin"/>
            </a:endParaRPr>
          </a:p>
          <a:p>
            <a:pPr marL="0" indent="0" algn="just">
              <a:buSzTx/>
              <a:buNone/>
            </a:pPr>
            <a:endParaRPr>
              <a:latin typeface="Helvetica Neue Thin"/>
              <a:ea typeface="Helvetica Neue Thin"/>
              <a:cs typeface="Helvetica Neue Thin"/>
              <a:sym typeface="Helvetica Neue Thin"/>
            </a:endParaRPr>
          </a:p>
          <a:p>
            <a:pPr algn="just"/>
            <a:r>
              <a:rPr>
                <a:latin typeface="Helvetica Neue Thin"/>
                <a:ea typeface="Helvetica Neue Thin"/>
                <a:cs typeface="Helvetica Neue Thin"/>
                <a:sym typeface="Helvetica Neue Thin"/>
              </a:rPr>
              <a:t>Independent committee of experts</a:t>
            </a:r>
            <a:endParaRPr>
              <a:latin typeface="Helvetica Neue Thin"/>
              <a:ea typeface="Helvetica Neue Thin"/>
              <a:cs typeface="Helvetica Neue Thin"/>
              <a:sym typeface="Helvetica Neue Thin"/>
            </a:endParaRPr>
          </a:p>
          <a:p>
            <a:pPr algn="just"/>
            <a:r>
              <a:rPr>
                <a:latin typeface="Helvetica Neue Thin"/>
                <a:ea typeface="Helvetica Neue Thin"/>
                <a:cs typeface="Helvetica Neue Thin"/>
                <a:sym typeface="Helvetica Neue Thin"/>
              </a:rPr>
              <a:t>Meet regularly to review applications</a:t>
            </a:r>
            <a:endParaRPr>
              <a:latin typeface="Helvetica Neue Thin"/>
              <a:ea typeface="Helvetica Neue Thin"/>
              <a:cs typeface="Helvetica Neue Thin"/>
              <a:sym typeface="Helvetica Neue Thin"/>
            </a:endParaRPr>
          </a:p>
          <a:p>
            <a:pPr algn="just"/>
            <a:r>
              <a:rPr>
                <a:latin typeface="Helvetica Neue Thin"/>
                <a:ea typeface="Helvetica Neue Thin"/>
                <a:cs typeface="Helvetica Neue Thin"/>
                <a:sym typeface="Helvetica Neue Thin"/>
              </a:rPr>
              <a:t>Approve or deny based on established criteria </a:t>
            </a:r>
          </a:p>
        </p:txBody>
      </p:sp>
      <p:sp>
        <p:nvSpPr>
          <p:cNvPr id="4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4" name="https://research.utsa.edu/compliance/irb.html"/>
          <p:cNvSpPr txBox="1"/>
          <p:nvPr/>
        </p:nvSpPr>
        <p:spPr>
          <a:xfrm>
            <a:off x="17454480" y="13276733"/>
            <a:ext cx="4521468"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u="sng">
                <a:hlinkClick r:id="rId2" invalidUrl="" action="" tgtFrame="" tooltip="" history="1" highlightClick="0" endSnd="0"/>
              </a:defRPr>
            </a:lvl1pPr>
          </a:lstStyle>
          <a:p>
            <a:pPr>
              <a:defRPr u="none"/>
            </a:pPr>
            <a:r>
              <a:rPr u="sng">
                <a:hlinkClick r:id="rId2" invalidUrl="" action="" tgtFrame="" tooltip="" history="1" highlightClick="0" endSnd="0"/>
              </a:rPr>
              <a:t>https://research.utsa.edu/compliance/irb.html</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UTSA CS-CURE"/>
          <p:cNvSpPr txBox="1"/>
          <p:nvPr>
            <p:ph type="title"/>
          </p:nvPr>
        </p:nvSpPr>
        <p:spPr>
          <a:prstGeom prst="rect">
            <a:avLst/>
          </a:prstGeom>
        </p:spPr>
        <p:txBody>
          <a:bodyPr/>
          <a:lstStyle/>
          <a:p>
            <a:pPr/>
            <a:r>
              <a:t>UTSA CS-CURE</a:t>
            </a:r>
          </a:p>
        </p:txBody>
      </p:sp>
      <p:sp>
        <p:nvSpPr>
          <p:cNvPr id="170" name="Week 7"/>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a:latin typeface="Helvetica Neue Light"/>
                <a:ea typeface="Helvetica Neue Light"/>
                <a:cs typeface="Helvetica Neue Light"/>
                <a:sym typeface="Helvetica Neue Light"/>
              </a:defRPr>
            </a:lvl1pPr>
          </a:lstStyle>
          <a:p>
            <a:pPr/>
            <a:r>
              <a:t>Week 7</a:t>
            </a:r>
          </a:p>
        </p:txBody>
      </p:sp>
      <p:sp>
        <p:nvSpPr>
          <p:cNvPr id="171" name="Objectives:…"/>
          <p:cNvSpPr txBox="1"/>
          <p:nvPr>
            <p:ph type="body" idx="1"/>
          </p:nvPr>
        </p:nvSpPr>
        <p:spPr>
          <a:prstGeom prst="rect">
            <a:avLst/>
          </a:prstGeom>
        </p:spPr>
        <p:txBody>
          <a:bodyPr/>
          <a:lstStyle/>
          <a:p>
            <a:pPr marL="603504" indent="-603504" defTabSz="2413955">
              <a:spcBef>
                <a:spcPts val="4400"/>
              </a:spcBef>
              <a:defRPr sz="4752"/>
            </a:pPr>
            <a:r>
              <a:rPr u="sng">
                <a:latin typeface="Helvetica Neue Thin"/>
                <a:ea typeface="Helvetica Neue Thin"/>
                <a:cs typeface="Helvetica Neue Thin"/>
                <a:sym typeface="Helvetica Neue Thin"/>
              </a:rPr>
              <a:t>Objectives:</a:t>
            </a:r>
            <a:r>
              <a:rPr>
                <a:latin typeface="Helvetica Neue Thin"/>
                <a:ea typeface="Helvetica Neue Thin"/>
                <a:cs typeface="Helvetica Neue Thin"/>
                <a:sym typeface="Helvetica Neue Thin"/>
              </a:rPr>
              <a:t> </a:t>
            </a:r>
            <a:endParaRPr>
              <a:latin typeface="Helvetica Neue Thin"/>
              <a:ea typeface="Helvetica Neue Thin"/>
              <a:cs typeface="Helvetica Neue Thin"/>
              <a:sym typeface="Helvetica Neue Thin"/>
            </a:endParaRPr>
          </a:p>
          <a:p>
            <a:pPr lvl="3" marL="2414016" indent="-603504" defTabSz="2413955">
              <a:spcBef>
                <a:spcPts val="4400"/>
              </a:spcBef>
              <a:defRPr sz="4752"/>
            </a:pPr>
            <a:r>
              <a:rPr>
                <a:latin typeface="Helvetica Neue Thin"/>
                <a:ea typeface="Helvetica Neue Thin"/>
                <a:cs typeface="Helvetica Neue Thin"/>
                <a:sym typeface="Helvetica Neue Thin"/>
              </a:rPr>
              <a:t>Identify the data &amp; sources useful to a research initiative</a:t>
            </a:r>
            <a:endParaRPr>
              <a:latin typeface="Helvetica Neue Thin"/>
              <a:ea typeface="Helvetica Neue Thin"/>
              <a:cs typeface="Helvetica Neue Thin"/>
              <a:sym typeface="Helvetica Neue Thin"/>
            </a:endParaRPr>
          </a:p>
          <a:p>
            <a:pPr lvl="3" marL="2414016" indent="-603504" defTabSz="2413955">
              <a:spcBef>
                <a:spcPts val="4400"/>
              </a:spcBef>
              <a:defRPr sz="4752"/>
            </a:pPr>
            <a:r>
              <a:rPr>
                <a:latin typeface="Helvetica Neue Thin"/>
                <a:ea typeface="Helvetica Neue Thin"/>
                <a:cs typeface="Helvetica Neue Thin"/>
                <a:sym typeface="Helvetica Neue Thin"/>
              </a:rPr>
              <a:t>Understand ethical considerations for research execution &amp; analysis</a:t>
            </a:r>
          </a:p>
          <a:p>
            <a:pPr lvl="3" marL="2414016" indent="-603504" defTabSz="2413955">
              <a:spcBef>
                <a:spcPts val="4400"/>
              </a:spcBef>
              <a:defRPr sz="4752"/>
            </a:pPr>
          </a:p>
          <a:p>
            <a:pPr marL="603504" indent="-603504" defTabSz="2413955">
              <a:spcBef>
                <a:spcPts val="4400"/>
              </a:spcBef>
              <a:defRPr sz="4752"/>
            </a:pPr>
            <a:r>
              <a:rPr u="sng">
                <a:latin typeface="Helvetica Neue Thin"/>
                <a:ea typeface="Helvetica Neue Thin"/>
                <a:cs typeface="Helvetica Neue Thin"/>
                <a:sym typeface="Helvetica Neue Thin"/>
              </a:rPr>
              <a:t>Deliverables:</a:t>
            </a:r>
            <a:r>
              <a:rPr>
                <a:latin typeface="Helvetica Neue Thin"/>
                <a:ea typeface="Helvetica Neue Thin"/>
                <a:cs typeface="Helvetica Neue Thin"/>
                <a:sym typeface="Helvetica Neue Thin"/>
              </a:rPr>
              <a:t> </a:t>
            </a:r>
            <a:endParaRPr>
              <a:latin typeface="Helvetica Neue Thin"/>
              <a:ea typeface="Helvetica Neue Thin"/>
              <a:cs typeface="Helvetica Neue Thin"/>
              <a:sym typeface="Helvetica Neue Thin"/>
            </a:endParaRPr>
          </a:p>
          <a:p>
            <a:pPr lvl="3" marL="2414016" indent="-603504" defTabSz="2413955">
              <a:spcBef>
                <a:spcPts val="4400"/>
              </a:spcBef>
              <a:defRPr sz="4752">
                <a:latin typeface="Helvetica Neue Thin"/>
                <a:ea typeface="Helvetica Neue Thin"/>
                <a:cs typeface="Helvetica Neue Thin"/>
                <a:sym typeface="Helvetica Neue Thin"/>
              </a:defRPr>
            </a:pPr>
            <a:r>
              <a:t>Activity 5: Data Analysis &amp; Visualization (in-class on Thursday)</a:t>
            </a:r>
          </a:p>
          <a:p>
            <a:pPr lvl="3" marL="2414016" indent="-603504" defTabSz="2413955">
              <a:spcBef>
                <a:spcPts val="4400"/>
              </a:spcBef>
              <a:defRPr sz="4752">
                <a:latin typeface="Helvetica Neue Thin"/>
                <a:ea typeface="Helvetica Neue Thin"/>
                <a:cs typeface="Helvetica Neue Thin"/>
                <a:sym typeface="Helvetica Neue Thin"/>
              </a:defRPr>
            </a:pPr>
            <a:r>
              <a:t>Research Outline - </a:t>
            </a:r>
            <a:r>
              <a:rPr i="1">
                <a:latin typeface="+mn-lt"/>
                <a:ea typeface="+mn-ea"/>
                <a:cs typeface="+mn-cs"/>
                <a:sym typeface="Helvetica Neue"/>
              </a:rPr>
              <a:t>Canvas &gt; Modules &gt; Research Project - due </a:t>
            </a:r>
            <a:r>
              <a:rPr b="1" i="1" u="sng">
                <a:latin typeface="+mn-lt"/>
                <a:ea typeface="+mn-ea"/>
                <a:cs typeface="+mn-cs"/>
                <a:sym typeface="Helvetica Neue"/>
              </a:rPr>
              <a:t>next week</a:t>
            </a:r>
            <a:r>
              <a:rPr i="1">
                <a:latin typeface="+mn-lt"/>
                <a:ea typeface="+mn-ea"/>
                <a:cs typeface="+mn-cs"/>
                <a:sym typeface="Helvetica Neue"/>
              </a:rPr>
              <a:t>!</a:t>
            </a:r>
          </a:p>
        </p:txBody>
      </p:sp>
      <p:sp>
        <p:nvSpPr>
          <p:cNvPr id="172"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3" name="Reminder about Mid Term Grades:…"/>
          <p:cNvSpPr/>
          <p:nvPr/>
        </p:nvSpPr>
        <p:spPr>
          <a:xfrm>
            <a:off x="17331475" y="328569"/>
            <a:ext cx="6650212" cy="4607259"/>
          </a:xfrm>
          <a:prstGeom prst="roundRect">
            <a:avLst>
              <a:gd name="adj" fmla="val 11954"/>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b="1" sz="3800" u="sng">
                <a:solidFill>
                  <a:srgbClr val="FFFFFF"/>
                </a:solidFill>
              </a:defRPr>
            </a:pPr>
            <a:r>
              <a:t>Reminder about Mid Term Grades:</a:t>
            </a:r>
          </a:p>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a:p>
            <a:pPr algn="ctr" defTabSz="825500">
              <a:lnSpc>
                <a:spcPct val="100000"/>
              </a:lnSpc>
              <a:spcBef>
                <a:spcPts val="0"/>
              </a:spcBef>
              <a:defRPr sz="3200">
                <a:solidFill>
                  <a:srgbClr val="FFFFFF"/>
                </a:solidFill>
                <a:latin typeface="Helvetica Neue Thin"/>
                <a:ea typeface="Helvetica Neue Thin"/>
                <a:cs typeface="Helvetica Neue Thin"/>
                <a:sym typeface="Helvetica Neue Thin"/>
              </a:defRPr>
            </a:pPr>
            <a:r>
              <a:t>Mid semester grades are posted to ASAP for undergraduates.</a:t>
            </a:r>
          </a:p>
          <a:p>
            <a:pPr algn="ctr" defTabSz="825500">
              <a:lnSpc>
                <a:spcPct val="100000"/>
              </a:lnSpc>
              <a:spcBef>
                <a:spcPts val="0"/>
              </a:spcBef>
              <a:defRPr sz="3200">
                <a:solidFill>
                  <a:srgbClr val="FFFFFF"/>
                </a:solidFill>
                <a:latin typeface="Helvetica Neue Thin"/>
                <a:ea typeface="Helvetica Neue Thin"/>
                <a:cs typeface="Helvetica Neue Thin"/>
                <a:sym typeface="Helvetica Neue Thin"/>
              </a:defRPr>
            </a:pPr>
          </a:p>
          <a:p>
            <a:pPr algn="ctr" defTabSz="825500">
              <a:lnSpc>
                <a:spcPct val="100000"/>
              </a:lnSpc>
              <a:spcBef>
                <a:spcPts val="0"/>
              </a:spcBef>
              <a:defRPr sz="3200">
                <a:solidFill>
                  <a:srgbClr val="FFFFFF"/>
                </a:solidFill>
                <a:latin typeface="Helvetica Neue Thin"/>
                <a:ea typeface="Helvetica Neue Thin"/>
                <a:cs typeface="Helvetica Neue Thin"/>
                <a:sym typeface="Helvetica Neue Thin"/>
              </a:defRPr>
            </a:pPr>
            <a:r>
              <a:t>You must contact your academic advisor if you are below a C-</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7" name="https://research.utsa.edu/compliance/irb.html"/>
          <p:cNvSpPr txBox="1"/>
          <p:nvPr/>
        </p:nvSpPr>
        <p:spPr>
          <a:xfrm>
            <a:off x="17454480" y="13276733"/>
            <a:ext cx="4521468"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u="sng">
                <a:hlinkClick r:id="rId2" invalidUrl="" action="" tgtFrame="" tooltip="" history="1" highlightClick="0" endSnd="0"/>
              </a:defRPr>
            </a:lvl1pPr>
          </a:lstStyle>
          <a:p>
            <a:pPr>
              <a:defRPr u="none"/>
            </a:pPr>
            <a:r>
              <a:rPr u="sng">
                <a:hlinkClick r:id="rId2" invalidUrl="" action="" tgtFrame="" tooltip="" history="1" highlightClick="0" endSnd="0"/>
              </a:rPr>
              <a:t>https://research.utsa.edu/compliance/irb.html</a:t>
            </a:r>
          </a:p>
        </p:txBody>
      </p:sp>
      <p:pic>
        <p:nvPicPr>
          <p:cNvPr id="428" name="Screenshot 2024-02-26 at 10.26.15 AM.png" descr="Screenshot 2024-02-26 at 10.26.15 AM.png"/>
          <p:cNvPicPr>
            <a:picLocks noChangeAspect="1"/>
          </p:cNvPicPr>
          <p:nvPr/>
        </p:nvPicPr>
        <p:blipFill>
          <a:blip r:embed="rId3">
            <a:extLst/>
          </a:blip>
          <a:stretch>
            <a:fillRect/>
          </a:stretch>
        </p:blipFill>
        <p:spPr>
          <a:xfrm>
            <a:off x="2882393" y="185859"/>
            <a:ext cx="18619214" cy="8421815"/>
          </a:xfrm>
          <a:prstGeom prst="rect">
            <a:avLst/>
          </a:prstGeom>
          <a:ln w="12700">
            <a:miter lim="400000"/>
          </a:ln>
        </p:spPr>
      </p:pic>
      <p:pic>
        <p:nvPicPr>
          <p:cNvPr id="429" name="Screenshot 2024-02-26 at 10.13.51 AM.png" descr="Screenshot 2024-02-26 at 10.13.51 AM.png"/>
          <p:cNvPicPr>
            <a:picLocks noChangeAspect="1"/>
          </p:cNvPicPr>
          <p:nvPr/>
        </p:nvPicPr>
        <p:blipFill>
          <a:blip r:embed="rId4">
            <a:extLst/>
          </a:blip>
          <a:stretch>
            <a:fillRect/>
          </a:stretch>
        </p:blipFill>
        <p:spPr>
          <a:xfrm>
            <a:off x="2769339" y="3926452"/>
            <a:ext cx="18938107" cy="894393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Key Elements of an IRB Review"/>
          <p:cNvSpPr txBox="1"/>
          <p:nvPr>
            <p:ph type="title"/>
          </p:nvPr>
        </p:nvSpPr>
        <p:spPr>
          <a:prstGeom prst="rect">
            <a:avLst/>
          </a:prstGeom>
        </p:spPr>
        <p:txBody>
          <a:bodyPr/>
          <a:lstStyle/>
          <a:p>
            <a:pPr/>
            <a:r>
              <a:t>Key Elements of an IRB Review</a:t>
            </a:r>
          </a:p>
        </p:txBody>
      </p:sp>
      <p:sp>
        <p:nvSpPr>
          <p:cNvPr id="432" name="Data ethics &amp; consider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Data ethics &amp; considerations</a:t>
            </a:r>
          </a:p>
        </p:txBody>
      </p:sp>
      <p:sp>
        <p:nvSpPr>
          <p:cNvPr id="433" name="Does the research have a valid scientific purpose?…"/>
          <p:cNvSpPr txBox="1"/>
          <p:nvPr>
            <p:ph type="body" idx="1"/>
          </p:nvPr>
        </p:nvSpPr>
        <p:spPr>
          <a:prstGeom prst="rect">
            <a:avLst/>
          </a:prstGeom>
        </p:spPr>
        <p:txBody>
          <a:bodyPr/>
          <a:lstStyle/>
          <a:p>
            <a:pPr algn="just">
              <a:lnSpc>
                <a:spcPct val="120000"/>
              </a:lnSpc>
            </a:pPr>
            <a:r>
              <a:rPr>
                <a:latin typeface="Helvetica Neue Thin"/>
                <a:ea typeface="Helvetica Neue Thin"/>
                <a:cs typeface="Helvetica Neue Thin"/>
                <a:sym typeface="Helvetica Neue Thin"/>
              </a:rPr>
              <a:t>Does the research have a </a:t>
            </a:r>
            <a:r>
              <a:rPr b="1"/>
              <a:t>valid scientific purpose</a:t>
            </a:r>
            <a:r>
              <a:rPr>
                <a:latin typeface="Helvetica Neue Thin"/>
                <a:ea typeface="Helvetica Neue Thin"/>
                <a:cs typeface="Helvetica Neue Thin"/>
                <a:sym typeface="Helvetica Neue Thin"/>
              </a:rPr>
              <a:t>?</a:t>
            </a:r>
            <a:endParaRPr>
              <a:latin typeface="Helvetica Neue Thin"/>
              <a:ea typeface="Helvetica Neue Thin"/>
              <a:cs typeface="Helvetica Neue Thin"/>
              <a:sym typeface="Helvetica Neue Thin"/>
            </a:endParaRPr>
          </a:p>
          <a:p>
            <a:pPr algn="just">
              <a:lnSpc>
                <a:spcPct val="120000"/>
              </a:lnSpc>
            </a:pPr>
            <a:r>
              <a:rPr>
                <a:latin typeface="Helvetica Neue Thin"/>
                <a:ea typeface="Helvetica Neue Thin"/>
                <a:cs typeface="Helvetica Neue Thin"/>
                <a:sym typeface="Helvetica Neue Thin"/>
              </a:rPr>
              <a:t>Are the </a:t>
            </a:r>
            <a:r>
              <a:rPr b="1"/>
              <a:t>risks</a:t>
            </a:r>
            <a:r>
              <a:rPr>
                <a:latin typeface="Helvetica Neue Thin"/>
                <a:ea typeface="Helvetica Neue Thin"/>
                <a:cs typeface="Helvetica Neue Thin"/>
                <a:sym typeface="Helvetica Neue Thin"/>
              </a:rPr>
              <a:t> to participants reasonable compared to potential benefits?</a:t>
            </a:r>
            <a:endParaRPr>
              <a:latin typeface="Helvetica Neue Thin"/>
              <a:ea typeface="Helvetica Neue Thin"/>
              <a:cs typeface="Helvetica Neue Thin"/>
              <a:sym typeface="Helvetica Neue Thin"/>
            </a:endParaRPr>
          </a:p>
          <a:p>
            <a:pPr algn="just">
              <a:lnSpc>
                <a:spcPct val="120000"/>
              </a:lnSpc>
            </a:pPr>
            <a:r>
              <a:rPr>
                <a:latin typeface="Helvetica Neue Thin"/>
                <a:ea typeface="Helvetica Neue Thin"/>
                <a:cs typeface="Helvetica Neue Thin"/>
                <a:sym typeface="Helvetica Neue Thin"/>
              </a:rPr>
              <a:t>Is there a clear </a:t>
            </a:r>
            <a:r>
              <a:rPr b="1"/>
              <a:t>informed consent</a:t>
            </a:r>
            <a:r>
              <a:rPr>
                <a:latin typeface="Helvetica Neue Thin"/>
                <a:ea typeface="Helvetica Neue Thin"/>
                <a:cs typeface="Helvetica Neue Thin"/>
                <a:sym typeface="Helvetica Neue Thin"/>
              </a:rPr>
              <a:t> process for participants?</a:t>
            </a:r>
            <a:endParaRPr>
              <a:latin typeface="Helvetica Neue Thin"/>
              <a:ea typeface="Helvetica Neue Thin"/>
              <a:cs typeface="Helvetica Neue Thin"/>
              <a:sym typeface="Helvetica Neue Thin"/>
            </a:endParaRPr>
          </a:p>
          <a:p>
            <a:pPr algn="just">
              <a:lnSpc>
                <a:spcPct val="120000"/>
              </a:lnSpc>
            </a:pPr>
            <a:r>
              <a:rPr>
                <a:latin typeface="Helvetica Neue Thin"/>
                <a:ea typeface="Helvetica Neue Thin"/>
                <a:cs typeface="Helvetica Neue Thin"/>
                <a:sym typeface="Helvetica Neue Thin"/>
              </a:rPr>
              <a:t>Are participants' </a:t>
            </a:r>
            <a:r>
              <a:rPr b="1"/>
              <a:t>data protected</a:t>
            </a:r>
            <a:r>
              <a:rPr>
                <a:latin typeface="Helvetica Neue Thin"/>
                <a:ea typeface="Helvetica Neue Thin"/>
                <a:cs typeface="Helvetica Neue Thin"/>
                <a:sym typeface="Helvetica Neue Thin"/>
              </a:rPr>
              <a:t> and kept confidential?</a:t>
            </a:r>
            <a:endParaRPr>
              <a:latin typeface="Helvetica Neue Thin"/>
              <a:ea typeface="Helvetica Neue Thin"/>
              <a:cs typeface="Helvetica Neue Thin"/>
              <a:sym typeface="Helvetica Neue Thin"/>
            </a:endParaRPr>
          </a:p>
          <a:p>
            <a:pPr algn="just">
              <a:lnSpc>
                <a:spcPct val="120000"/>
              </a:lnSpc>
            </a:pPr>
            <a:r>
              <a:rPr>
                <a:latin typeface="Helvetica Neue Thin"/>
                <a:ea typeface="Helvetica Neue Thin"/>
                <a:cs typeface="Helvetica Neue Thin"/>
                <a:sym typeface="Helvetica Neue Thin"/>
              </a:rPr>
              <a:t>Will </a:t>
            </a:r>
            <a:r>
              <a:rPr b="1"/>
              <a:t>vulnerable populations</a:t>
            </a:r>
            <a:r>
              <a:rPr>
                <a:latin typeface="Helvetica Neue Thin"/>
                <a:ea typeface="Helvetica Neue Thin"/>
                <a:cs typeface="Helvetica Neue Thin"/>
                <a:sym typeface="Helvetica Neue Thin"/>
              </a:rPr>
              <a:t> (children, prisoners, etc.) be adequately protected if involved in the research?</a:t>
            </a:r>
          </a:p>
        </p:txBody>
      </p:sp>
      <p:sp>
        <p:nvSpPr>
          <p:cNvPr id="4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3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3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3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3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33">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33" grpId="1"/>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How do I do work with an IRB?"/>
          <p:cNvSpPr txBox="1"/>
          <p:nvPr>
            <p:ph type="title"/>
          </p:nvPr>
        </p:nvSpPr>
        <p:spPr>
          <a:prstGeom prst="rect">
            <a:avLst/>
          </a:prstGeom>
        </p:spPr>
        <p:txBody>
          <a:bodyPr/>
          <a:lstStyle/>
          <a:p>
            <a:pPr/>
            <a:r>
              <a:t>How do I do work with an IRB?</a:t>
            </a:r>
          </a:p>
        </p:txBody>
      </p:sp>
      <p:sp>
        <p:nvSpPr>
          <p:cNvPr id="437" name="Data ethics &amp; consider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Data ethics &amp; considerations</a:t>
            </a:r>
          </a:p>
        </p:txBody>
      </p:sp>
      <p:sp>
        <p:nvSpPr>
          <p:cNvPr id="4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9" name="Develop your research protocol (clear description of your methods &amp; procedures).…"/>
          <p:cNvSpPr txBox="1"/>
          <p:nvPr>
            <p:ph type="body" idx="1"/>
          </p:nvPr>
        </p:nvSpPr>
        <p:spPr>
          <a:prstGeom prst="rect">
            <a:avLst/>
          </a:prstGeom>
        </p:spPr>
        <p:txBody>
          <a:bodyPr/>
          <a:lstStyle/>
          <a:p>
            <a:pPr marL="889000" indent="-889000" algn="just">
              <a:lnSpc>
                <a:spcPct val="150000"/>
              </a:lnSpc>
              <a:buSzPct val="100000"/>
              <a:buAutoNum type="arabicPeriod" startAt="1"/>
            </a:pPr>
            <a:r>
              <a:rPr>
                <a:latin typeface="Helvetica Neue Thin"/>
                <a:ea typeface="Helvetica Neue Thin"/>
                <a:cs typeface="Helvetica Neue Thin"/>
                <a:sym typeface="Helvetica Neue Thin"/>
              </a:rPr>
              <a:t>Develop your research protocol (clear description of your methods &amp; procedures).</a:t>
            </a:r>
            <a:endParaRPr>
              <a:latin typeface="Helvetica Neue Thin"/>
              <a:ea typeface="Helvetica Neue Thin"/>
              <a:cs typeface="Helvetica Neue Thin"/>
              <a:sym typeface="Helvetica Neue Thin"/>
            </a:endParaRPr>
          </a:p>
          <a:p>
            <a:pPr marL="889000" indent="-889000" algn="just">
              <a:lnSpc>
                <a:spcPct val="150000"/>
              </a:lnSpc>
              <a:buSzPct val="100000"/>
              <a:buAutoNum type="arabicPeriod" startAt="1"/>
            </a:pPr>
            <a:r>
              <a:rPr>
                <a:latin typeface="Helvetica Neue Thin"/>
                <a:ea typeface="Helvetica Neue Thin"/>
                <a:cs typeface="Helvetica Neue Thin"/>
                <a:sym typeface="Helvetica Neue Thin"/>
              </a:rPr>
              <a:t>Complete any required IRB training.</a:t>
            </a:r>
            <a:endParaRPr>
              <a:latin typeface="Helvetica Neue Thin"/>
              <a:ea typeface="Helvetica Neue Thin"/>
              <a:cs typeface="Helvetica Neue Thin"/>
              <a:sym typeface="Helvetica Neue Thin"/>
            </a:endParaRPr>
          </a:p>
          <a:p>
            <a:pPr marL="889000" indent="-889000" algn="just">
              <a:lnSpc>
                <a:spcPct val="150000"/>
              </a:lnSpc>
              <a:buSzPct val="100000"/>
              <a:buAutoNum type="arabicPeriod" startAt="1"/>
            </a:pPr>
            <a:r>
              <a:rPr>
                <a:latin typeface="Helvetica Neue Thin"/>
                <a:ea typeface="Helvetica Neue Thin"/>
                <a:cs typeface="Helvetica Neue Thin"/>
                <a:sym typeface="Helvetica Neue Thin"/>
              </a:rPr>
              <a:t>Submit your protocol for review by the IRB.</a:t>
            </a:r>
            <a:endParaRPr>
              <a:latin typeface="Helvetica Neue Thin"/>
              <a:ea typeface="Helvetica Neue Thin"/>
              <a:cs typeface="Helvetica Neue Thin"/>
              <a:sym typeface="Helvetica Neue Thin"/>
            </a:endParaRPr>
          </a:p>
          <a:p>
            <a:pPr marL="889000" indent="-889000" algn="just">
              <a:lnSpc>
                <a:spcPct val="150000"/>
              </a:lnSpc>
              <a:buSzPct val="100000"/>
              <a:buAutoNum type="arabicPeriod" startAt="1"/>
            </a:pPr>
            <a:r>
              <a:rPr>
                <a:latin typeface="Helvetica Neue Thin"/>
                <a:ea typeface="Helvetica Neue Thin"/>
                <a:cs typeface="Helvetica Neue Thin"/>
                <a:sym typeface="Helvetica Neue Thin"/>
              </a:rPr>
              <a:t>Address any questions or revisions requested by the IRB.</a:t>
            </a:r>
            <a:endParaRPr>
              <a:latin typeface="Helvetica Neue Thin"/>
              <a:ea typeface="Helvetica Neue Thin"/>
              <a:cs typeface="Helvetica Neue Thin"/>
              <a:sym typeface="Helvetica Neue Thin"/>
            </a:endParaRPr>
          </a:p>
          <a:p>
            <a:pPr marL="889000" indent="-889000" algn="just">
              <a:lnSpc>
                <a:spcPct val="150000"/>
              </a:lnSpc>
              <a:buSzPct val="100000"/>
              <a:buAutoNum type="arabicPeriod" startAt="1"/>
            </a:pPr>
            <a:r>
              <a:rPr>
                <a:latin typeface="Helvetica Neue Thin"/>
                <a:ea typeface="Helvetica Neue Thin"/>
                <a:cs typeface="Helvetica Neue Thin"/>
                <a:sym typeface="Helvetica Neue Thin"/>
              </a:rPr>
              <a:t>Receive IRB approval </a:t>
            </a:r>
            <a:r>
              <a:rPr i="1" u="sng"/>
              <a:t>before starting your research</a:t>
            </a:r>
            <a:r>
              <a:rPr>
                <a:latin typeface="Helvetica Neue Thin"/>
                <a:ea typeface="Helvetica Neue Thin"/>
                <a:cs typeface="Helvetica Neue Thin"/>
                <a:sym typeface="Helvetica Neue Thin"/>
              </a:rP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3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43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43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43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43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39" grpId="1"/>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Wrap-Up"/>
          <p:cNvSpPr txBox="1"/>
          <p:nvPr>
            <p:ph type="title"/>
          </p:nvPr>
        </p:nvSpPr>
        <p:spPr>
          <a:prstGeom prst="rect">
            <a:avLst/>
          </a:prstGeom>
        </p:spPr>
        <p:txBody>
          <a:bodyPr/>
          <a:lstStyle/>
          <a:p>
            <a:pPr/>
            <a:r>
              <a:t>Wrap-Up</a:t>
            </a:r>
          </a:p>
        </p:txBody>
      </p:sp>
      <p:sp>
        <p:nvSpPr>
          <p:cNvPr id="442" name="Tuesda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Tuesday</a:t>
            </a:r>
          </a:p>
        </p:txBody>
      </p:sp>
      <p:sp>
        <p:nvSpPr>
          <p:cNvPr id="443" name="Identify the data &amp; sources useful to a research initiative…"/>
          <p:cNvSpPr txBox="1"/>
          <p:nvPr>
            <p:ph type="body" idx="1"/>
          </p:nvPr>
        </p:nvSpPr>
        <p:spPr>
          <a:prstGeom prst="rect">
            <a:avLst/>
          </a:prstGeom>
        </p:spPr>
        <p:txBody>
          <a:bodyPr/>
          <a:lstStyle/>
          <a:p>
            <a:pPr/>
            <a:r>
              <a:rPr>
                <a:latin typeface="Helvetica Neue Thin"/>
                <a:ea typeface="Helvetica Neue Thin"/>
                <a:cs typeface="Helvetica Neue Thin"/>
                <a:sym typeface="Helvetica Neue Thin"/>
              </a:rPr>
              <a:t>Identify the data &amp; sources useful to a research initiative</a:t>
            </a:r>
            <a:endParaRPr>
              <a:latin typeface="Helvetica Neue Thin"/>
              <a:ea typeface="Helvetica Neue Thin"/>
              <a:cs typeface="Helvetica Neue Thin"/>
              <a:sym typeface="Helvetica Neue Thin"/>
            </a:endParaRPr>
          </a:p>
          <a:p>
            <a:pPr/>
            <a:r>
              <a:rPr>
                <a:latin typeface="Helvetica Neue Thin"/>
                <a:ea typeface="Helvetica Neue Thin"/>
                <a:cs typeface="Helvetica Neue Thin"/>
                <a:sym typeface="Helvetica Neue Thin"/>
              </a:rPr>
              <a:t>Understand ethical considerations for research execution &amp; analysis</a:t>
            </a:r>
          </a:p>
          <a:p>
            <a:pPr/>
          </a:p>
          <a:p>
            <a:pPr/>
            <a:r>
              <a:rPr u="sng"/>
              <a:t>To Do</a:t>
            </a:r>
            <a:r>
              <a:t>:</a:t>
            </a:r>
          </a:p>
          <a:p>
            <a:pPr lvl="3">
              <a:defRPr>
                <a:latin typeface="Helvetica Neue Thin"/>
                <a:ea typeface="Helvetica Neue Thin"/>
                <a:cs typeface="Helvetica Neue Thin"/>
                <a:sym typeface="Helvetica Neue Thin"/>
              </a:defRPr>
            </a:pPr>
            <a:r>
              <a:t>Activity 5: Data Analysis &amp; Visualization (</a:t>
            </a:r>
            <a:r>
              <a:rPr i="1">
                <a:latin typeface="+mn-lt"/>
                <a:ea typeface="+mn-ea"/>
                <a:cs typeface="+mn-cs"/>
                <a:sym typeface="Helvetica Neue"/>
              </a:rPr>
              <a:t>in-class on Thursday</a:t>
            </a:r>
            <a:r>
              <a:t>)</a:t>
            </a:r>
          </a:p>
          <a:p>
            <a:pPr>
              <a:defRPr i="1"/>
            </a:pPr>
          </a:p>
          <a:p>
            <a:pPr marL="0" indent="0">
              <a:buSzTx/>
              <a:buNone/>
              <a:defRPr i="1"/>
            </a:pPr>
            <a:r>
              <a:t>See you Thursday!</a:t>
            </a:r>
          </a:p>
        </p:txBody>
      </p:sp>
      <p:sp>
        <p:nvSpPr>
          <p:cNvPr id="4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Research Project:…"/>
          <p:cNvSpPr txBox="1"/>
          <p:nvPr>
            <p:ph type="title"/>
          </p:nvPr>
        </p:nvSpPr>
        <p:spPr>
          <a:prstGeom prst="rect">
            <a:avLst/>
          </a:prstGeom>
        </p:spPr>
        <p:txBody>
          <a:bodyPr/>
          <a:lstStyle/>
          <a:p>
            <a:pPr/>
            <a:r>
              <a:rPr>
                <a:latin typeface="Helvetica Neue Thin"/>
                <a:ea typeface="Helvetica Neue Thin"/>
                <a:cs typeface="Helvetica Neue Thin"/>
                <a:sym typeface="Helvetica Neue Thin"/>
              </a:rPr>
              <a:t>Research Project: </a:t>
            </a:r>
            <a:endParaRPr>
              <a:latin typeface="Helvetica Neue Thin"/>
              <a:ea typeface="Helvetica Neue Thin"/>
              <a:cs typeface="Helvetica Neue Thin"/>
              <a:sym typeface="Helvetica Neue Thin"/>
            </a:endParaRPr>
          </a:p>
          <a:p>
            <a:pPr>
              <a:defRPr b="1">
                <a:latin typeface="+mn-lt"/>
                <a:ea typeface="+mn-ea"/>
                <a:cs typeface="+mn-cs"/>
                <a:sym typeface="Helvetica Neue"/>
              </a:defRPr>
            </a:pPr>
            <a:r>
              <a:t>Research Outline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UTSA CS-CURE"/>
          <p:cNvSpPr txBox="1"/>
          <p:nvPr>
            <p:ph type="title"/>
          </p:nvPr>
        </p:nvSpPr>
        <p:spPr>
          <a:prstGeom prst="rect">
            <a:avLst/>
          </a:prstGeom>
        </p:spPr>
        <p:txBody>
          <a:bodyPr/>
          <a:lstStyle/>
          <a:p>
            <a:pPr/>
            <a:r>
              <a:t>UTSA CS-CURE</a:t>
            </a:r>
          </a:p>
        </p:txBody>
      </p:sp>
      <p:sp>
        <p:nvSpPr>
          <p:cNvPr id="449" name="Research Proje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Research Project</a:t>
            </a:r>
          </a:p>
        </p:txBody>
      </p:sp>
      <p:sp>
        <p:nvSpPr>
          <p:cNvPr id="450" name="Research Proposal [week 3] - identifying a research problem…"/>
          <p:cNvSpPr txBox="1"/>
          <p:nvPr>
            <p:ph type="body" idx="1"/>
          </p:nvPr>
        </p:nvSpPr>
        <p:spPr>
          <a:prstGeom prst="rect">
            <a:avLst/>
          </a:prstGeom>
        </p:spPr>
        <p:txBody>
          <a:bodyPr/>
          <a:lstStyle/>
          <a:p>
            <a:pPr>
              <a:lnSpc>
                <a:spcPct val="130000"/>
              </a:lnSpc>
              <a:buSzPct val="40000"/>
              <a:buBlip>
                <a:blip r:embed="rId2"/>
              </a:buBlip>
              <a:defRPr>
                <a:latin typeface="Helvetica Neue Thin"/>
                <a:ea typeface="Helvetica Neue Thin"/>
                <a:cs typeface="Helvetica Neue Thin"/>
                <a:sym typeface="Helvetica Neue Thin"/>
              </a:defRPr>
            </a:pPr>
            <a:r>
              <a:rPr b="1">
                <a:latin typeface="+mn-lt"/>
                <a:ea typeface="+mn-ea"/>
                <a:cs typeface="+mn-cs"/>
                <a:sym typeface="Helvetica Neue"/>
              </a:rPr>
              <a:t>Research Proposal</a:t>
            </a:r>
            <a:r>
              <a:t> [week 3] - </a:t>
            </a:r>
            <a:r>
              <a:rPr i="1">
                <a:latin typeface="+mn-lt"/>
                <a:ea typeface="+mn-ea"/>
                <a:cs typeface="+mn-cs"/>
                <a:sym typeface="Helvetica Neue"/>
              </a:rPr>
              <a:t>identifying a research problem</a:t>
            </a:r>
          </a:p>
          <a:p>
            <a:pPr>
              <a:lnSpc>
                <a:spcPct val="130000"/>
              </a:lnSpc>
              <a:buSzPct val="40000"/>
              <a:buBlip>
                <a:blip r:embed="rId3"/>
              </a:buBlip>
              <a:defRPr>
                <a:latin typeface="Helvetica Neue Thin"/>
                <a:ea typeface="Helvetica Neue Thin"/>
                <a:cs typeface="Helvetica Neue Thin"/>
                <a:sym typeface="Helvetica Neue Thin"/>
              </a:defRPr>
            </a:pPr>
            <a:r>
              <a:rPr b="1">
                <a:latin typeface="+mn-lt"/>
                <a:ea typeface="+mn-ea"/>
                <a:cs typeface="+mn-cs"/>
                <a:sym typeface="Helvetica Neue"/>
              </a:rPr>
              <a:t>Research Outline </a:t>
            </a:r>
            <a:r>
              <a:t>[week 8] </a:t>
            </a:r>
            <a:r>
              <a:rPr i="1">
                <a:latin typeface="+mn-lt"/>
                <a:ea typeface="+mn-ea"/>
                <a:cs typeface="+mn-cs"/>
                <a:sym typeface="Helvetica Neue"/>
              </a:rPr>
              <a:t>- organizing your research</a:t>
            </a:r>
          </a:p>
          <a:p>
            <a:pPr>
              <a:lnSpc>
                <a:spcPct val="130000"/>
              </a:lnSpc>
              <a:buSzPct val="40000"/>
              <a:buBlip>
                <a:blip r:embed="rId3"/>
              </a:buBlip>
              <a:defRPr>
                <a:latin typeface="Helvetica Neue Thin"/>
                <a:ea typeface="Helvetica Neue Thin"/>
                <a:cs typeface="Helvetica Neue Thin"/>
                <a:sym typeface="Helvetica Neue Thin"/>
              </a:defRPr>
            </a:pPr>
            <a:r>
              <a:rPr b="1">
                <a:latin typeface="+mn-lt"/>
                <a:ea typeface="+mn-ea"/>
                <a:cs typeface="+mn-cs"/>
                <a:sym typeface="Helvetica Neue"/>
              </a:rPr>
              <a:t>Research Draft</a:t>
            </a:r>
            <a:r>
              <a:t> [week 12] - </a:t>
            </a:r>
            <a:r>
              <a:rPr i="1">
                <a:latin typeface="+mn-lt"/>
                <a:ea typeface="+mn-ea"/>
                <a:cs typeface="+mn-cs"/>
                <a:sym typeface="Helvetica Neue"/>
              </a:rPr>
              <a:t>telling a good story</a:t>
            </a:r>
          </a:p>
          <a:p>
            <a:pPr>
              <a:lnSpc>
                <a:spcPct val="130000"/>
              </a:lnSpc>
              <a:buSzPct val="40000"/>
              <a:buBlip>
                <a:blip r:embed="rId3"/>
              </a:buBlip>
              <a:defRPr>
                <a:latin typeface="Helvetica Neue Thin"/>
                <a:ea typeface="Helvetica Neue Thin"/>
                <a:cs typeface="Helvetica Neue Thin"/>
                <a:sym typeface="Helvetica Neue Thin"/>
              </a:defRPr>
            </a:pPr>
            <a:r>
              <a:rPr b="1">
                <a:latin typeface="+mn-lt"/>
                <a:ea typeface="+mn-ea"/>
                <a:cs typeface="+mn-cs"/>
                <a:sym typeface="Helvetica Neue"/>
              </a:rPr>
              <a:t>Research Paper </a:t>
            </a:r>
            <a:r>
              <a:t>[week 16] </a:t>
            </a:r>
            <a:r>
              <a:rPr i="1">
                <a:latin typeface="+mn-lt"/>
                <a:ea typeface="+mn-ea"/>
                <a:cs typeface="+mn-cs"/>
                <a:sym typeface="Helvetica Neue"/>
              </a:rPr>
              <a:t>- depth of research in a field</a:t>
            </a:r>
          </a:p>
        </p:txBody>
      </p:sp>
      <p:sp>
        <p:nvSpPr>
          <p:cNvPr id="45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Activity 5:…"/>
          <p:cNvSpPr txBox="1"/>
          <p:nvPr>
            <p:ph type="title"/>
          </p:nvPr>
        </p:nvSpPr>
        <p:spPr>
          <a:prstGeom prst="rect">
            <a:avLst/>
          </a:prstGeom>
        </p:spPr>
        <p:txBody>
          <a:bodyPr/>
          <a:lstStyle/>
          <a:p>
            <a:pPr/>
            <a:r>
              <a:rPr>
                <a:latin typeface="Helvetica Neue Thin"/>
                <a:ea typeface="Helvetica Neue Thin"/>
                <a:cs typeface="Helvetica Neue Thin"/>
                <a:sym typeface="Helvetica Neue Thin"/>
              </a:rPr>
              <a:t>Activity 5: </a:t>
            </a:r>
            <a:endParaRPr>
              <a:latin typeface="Helvetica Neue Thin"/>
              <a:ea typeface="Helvetica Neue Thin"/>
              <a:cs typeface="Helvetica Neue Thin"/>
              <a:sym typeface="Helvetica Neue Thin"/>
            </a:endParaRPr>
          </a:p>
          <a:p>
            <a:pPr>
              <a:defRPr b="1">
                <a:latin typeface="+mn-lt"/>
                <a:ea typeface="+mn-ea"/>
                <a:cs typeface="+mn-cs"/>
                <a:sym typeface="Helvetica Neue"/>
              </a:defRPr>
            </a:pPr>
            <a:r>
              <a:t>Data Analysis &amp; Visualization</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Wrap-Up"/>
          <p:cNvSpPr txBox="1"/>
          <p:nvPr>
            <p:ph type="title"/>
          </p:nvPr>
        </p:nvSpPr>
        <p:spPr>
          <a:prstGeom prst="rect">
            <a:avLst/>
          </a:prstGeom>
        </p:spPr>
        <p:txBody>
          <a:bodyPr/>
          <a:lstStyle/>
          <a:p>
            <a:pPr/>
            <a:r>
              <a:t>Wrap-Up</a:t>
            </a:r>
          </a:p>
        </p:txBody>
      </p:sp>
      <p:sp>
        <p:nvSpPr>
          <p:cNvPr id="456" name="Thursda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Thursday</a:t>
            </a:r>
          </a:p>
        </p:txBody>
      </p:sp>
      <p:sp>
        <p:nvSpPr>
          <p:cNvPr id="457" name="Identify the data &amp; sources useful to a research initiative…"/>
          <p:cNvSpPr txBox="1"/>
          <p:nvPr>
            <p:ph type="body" idx="1"/>
          </p:nvPr>
        </p:nvSpPr>
        <p:spPr>
          <a:prstGeom prst="rect">
            <a:avLst/>
          </a:prstGeom>
        </p:spPr>
        <p:txBody>
          <a:bodyPr/>
          <a:lstStyle/>
          <a:p>
            <a:pPr/>
            <a:r>
              <a:rPr>
                <a:latin typeface="Helvetica Neue Thin"/>
                <a:ea typeface="Helvetica Neue Thin"/>
                <a:cs typeface="Helvetica Neue Thin"/>
                <a:sym typeface="Helvetica Neue Thin"/>
              </a:rPr>
              <a:t>Identify the data &amp; sources useful to a research initiative</a:t>
            </a:r>
            <a:endParaRPr>
              <a:latin typeface="Helvetica Neue Thin"/>
              <a:ea typeface="Helvetica Neue Thin"/>
              <a:cs typeface="Helvetica Neue Thin"/>
              <a:sym typeface="Helvetica Neue Thin"/>
            </a:endParaRPr>
          </a:p>
          <a:p>
            <a:pPr/>
            <a:r>
              <a:rPr>
                <a:latin typeface="Helvetica Neue Thin"/>
                <a:ea typeface="Helvetica Neue Thin"/>
                <a:cs typeface="Helvetica Neue Thin"/>
                <a:sym typeface="Helvetica Neue Thin"/>
              </a:rPr>
              <a:t>Understand ethical considerations for research execution &amp; analysis</a:t>
            </a:r>
          </a:p>
          <a:p>
            <a:pPr/>
          </a:p>
          <a:p>
            <a:pPr/>
            <a:r>
              <a:rPr u="sng"/>
              <a:t>To Do</a:t>
            </a:r>
            <a:r>
              <a:t>:</a:t>
            </a:r>
          </a:p>
          <a:p>
            <a:pPr lvl="3">
              <a:defRPr>
                <a:latin typeface="Helvetica Neue Thin"/>
                <a:ea typeface="Helvetica Neue Thin"/>
                <a:cs typeface="Helvetica Neue Thin"/>
                <a:sym typeface="Helvetica Neue Thin"/>
              </a:defRPr>
            </a:pPr>
            <a:r>
              <a:t>Activity 5: Data Analysis &amp; Visualization (in-class on Thursday)</a:t>
            </a:r>
          </a:p>
          <a:p>
            <a:pPr>
              <a:defRPr i="1"/>
            </a:pPr>
          </a:p>
          <a:p>
            <a:pPr marL="0" indent="0">
              <a:buSzTx/>
              <a:buNone/>
              <a:defRPr i="1"/>
            </a:pPr>
            <a:r>
              <a:t>See you next week!</a:t>
            </a:r>
          </a:p>
        </p:txBody>
      </p:sp>
      <p:sp>
        <p:nvSpPr>
          <p:cNvPr id="45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Data Analysis…"/>
          <p:cNvSpPr txBox="1"/>
          <p:nvPr>
            <p:ph type="title"/>
          </p:nvPr>
        </p:nvSpPr>
        <p:spPr>
          <a:prstGeom prst="rect">
            <a:avLst/>
          </a:prstGeom>
        </p:spPr>
        <p:txBody>
          <a:bodyPr/>
          <a:lstStyle/>
          <a:p>
            <a:pPr/>
            <a:r>
              <a:t>Data Analysis</a:t>
            </a:r>
          </a:p>
          <a:p>
            <a:pPr>
              <a:defRPr spc="-194" sz="9700"/>
            </a:pPr>
            <a:r>
              <a:rPr>
                <a:latin typeface="Helvetica Neue Thin"/>
                <a:ea typeface="Helvetica Neue Thin"/>
                <a:cs typeface="Helvetica Neue Thin"/>
                <a:sym typeface="Helvetica Neue Thin"/>
              </a:rPr>
              <a:t>Fundamentals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Data Analysis vs Analytics"/>
          <p:cNvSpPr txBox="1"/>
          <p:nvPr>
            <p:ph type="title"/>
          </p:nvPr>
        </p:nvSpPr>
        <p:spPr>
          <a:prstGeom prst="rect">
            <a:avLst/>
          </a:prstGeom>
        </p:spPr>
        <p:txBody>
          <a:bodyPr/>
          <a:lstStyle/>
          <a:p>
            <a:pPr/>
            <a:r>
              <a:t>Data Analysis vs Analytics</a:t>
            </a:r>
          </a:p>
        </p:txBody>
      </p:sp>
      <p:sp>
        <p:nvSpPr>
          <p:cNvPr id="178" name="Slide Subtitle"/>
          <p:cNvSpPr txBox="1"/>
          <p:nvPr>
            <p:ph type="body" idx="21"/>
          </p:nvPr>
        </p:nvSpPr>
        <p:spPr>
          <a:prstGeom prst="rect">
            <a:avLst/>
          </a:prstGeom>
        </p:spPr>
        <p:txBody>
          <a:bodyPr/>
          <a:lstStyle/>
          <a:p>
            <a:pPr>
              <a:defRPr b="0">
                <a:latin typeface="Helvetica Neue Light"/>
                <a:ea typeface="Helvetica Neue Light"/>
                <a:cs typeface="Helvetica Neue Light"/>
                <a:sym typeface="Helvetica Neue Light"/>
              </a:defRPr>
            </a:pPr>
          </a:p>
        </p:txBody>
      </p:sp>
      <p:sp>
        <p:nvSpPr>
          <p:cNvPr id="179"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0" name="Data analytics = field of study using data and tools for business applications…"/>
          <p:cNvSpPr txBox="1"/>
          <p:nvPr>
            <p:ph type="body" idx="1"/>
          </p:nvPr>
        </p:nvSpPr>
        <p:spPr>
          <a:prstGeom prst="rect">
            <a:avLst/>
          </a:prstGeom>
        </p:spPr>
        <p:txBody>
          <a:bodyPr/>
          <a:lstStyle/>
          <a:p>
            <a:pPr marL="579119" indent="-579119" defTabSz="2316421">
              <a:lnSpc>
                <a:spcPct val="100000"/>
              </a:lnSpc>
              <a:spcBef>
                <a:spcPts val="4200"/>
              </a:spcBef>
              <a:defRPr b="1" sz="4560"/>
            </a:pPr>
            <a:r>
              <a:t>Data analytics </a:t>
            </a:r>
            <a:r>
              <a:rPr b="0"/>
              <a:t>= field of study using data and tools for business applications </a:t>
            </a:r>
          </a:p>
          <a:p>
            <a:pPr marL="579119" indent="-579119" defTabSz="2316421">
              <a:lnSpc>
                <a:spcPct val="100000"/>
              </a:lnSpc>
              <a:spcBef>
                <a:spcPts val="4200"/>
              </a:spcBef>
              <a:defRPr b="1" sz="4560"/>
            </a:pPr>
            <a:r>
              <a:t>Data analysis </a:t>
            </a:r>
            <a:r>
              <a:rPr b="0"/>
              <a:t>= specific actions/techniques used for data analytics</a:t>
            </a:r>
            <a:endParaRPr b="0"/>
          </a:p>
          <a:p>
            <a:pPr marL="579119" indent="-579119" defTabSz="2316421">
              <a:lnSpc>
                <a:spcPct val="100000"/>
              </a:lnSpc>
              <a:spcBef>
                <a:spcPts val="4200"/>
              </a:spcBef>
              <a:defRPr b="1" sz="4560"/>
            </a:pPr>
            <a:endParaRPr b="0"/>
          </a:p>
          <a:p>
            <a:pPr marL="579119" indent="-579119" defTabSz="2316421">
              <a:lnSpc>
                <a:spcPct val="100000"/>
              </a:lnSpc>
              <a:spcBef>
                <a:spcPts val="4200"/>
              </a:spcBef>
              <a:defRPr b="1" sz="4560"/>
            </a:pPr>
            <a:r>
              <a:rPr b="0"/>
              <a:t>Goals: </a:t>
            </a:r>
            <a:endParaRPr b="0"/>
          </a:p>
          <a:p>
            <a:pPr lvl="3" marL="2316479" indent="-579119" defTabSz="2316421">
              <a:lnSpc>
                <a:spcPct val="100000"/>
              </a:lnSpc>
              <a:spcBef>
                <a:spcPts val="4200"/>
              </a:spcBef>
              <a:defRPr b="1" sz="4560"/>
            </a:pPr>
            <a:r>
              <a:rPr b="0"/>
              <a:t>Find trends</a:t>
            </a:r>
            <a:endParaRPr b="0"/>
          </a:p>
          <a:p>
            <a:pPr lvl="3" marL="2316479" indent="-579119" defTabSz="2316421">
              <a:lnSpc>
                <a:spcPct val="100000"/>
              </a:lnSpc>
              <a:spcBef>
                <a:spcPts val="4200"/>
              </a:spcBef>
              <a:defRPr b="1" sz="4560"/>
            </a:pPr>
            <a:r>
              <a:rPr b="0"/>
              <a:t>Predict actions, events, or triggers</a:t>
            </a:r>
            <a:endParaRPr b="0"/>
          </a:p>
          <a:p>
            <a:pPr lvl="3" marL="2316479" indent="-579119" defTabSz="2316421">
              <a:lnSpc>
                <a:spcPct val="100000"/>
              </a:lnSpc>
              <a:spcBef>
                <a:spcPts val="4200"/>
              </a:spcBef>
              <a:defRPr b="1" sz="4560"/>
            </a:pPr>
            <a:r>
              <a:rPr b="0"/>
              <a:t>Make decisions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8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8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8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80">
                                            <p:txEl>
                                              <p:pRg st="3" end="3"/>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80">
                                            <p:txEl>
                                              <p:pRg st="4" end="4"/>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180">
                                            <p:txEl>
                                              <p:pRg st="5" end="5"/>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180">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80"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Data Analysis"/>
          <p:cNvSpPr txBox="1"/>
          <p:nvPr>
            <p:ph type="title"/>
          </p:nvPr>
        </p:nvSpPr>
        <p:spPr>
          <a:prstGeom prst="rect">
            <a:avLst/>
          </a:prstGeom>
        </p:spPr>
        <p:txBody>
          <a:bodyPr/>
          <a:lstStyle/>
          <a:p>
            <a:pPr/>
            <a:r>
              <a:t>Data Analysis</a:t>
            </a:r>
          </a:p>
        </p:txBody>
      </p:sp>
      <p:sp>
        <p:nvSpPr>
          <p:cNvPr id="185" name="General componen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General components</a:t>
            </a:r>
          </a:p>
        </p:txBody>
      </p:sp>
      <p:sp>
        <p:nvSpPr>
          <p:cNvPr id="186" name="Collection…"/>
          <p:cNvSpPr txBox="1"/>
          <p:nvPr>
            <p:ph type="body" idx="1"/>
          </p:nvPr>
        </p:nvSpPr>
        <p:spPr>
          <a:prstGeom prst="rect">
            <a:avLst/>
          </a:prstGeom>
        </p:spPr>
        <p:txBody>
          <a:bodyPr/>
          <a:lstStyle/>
          <a:p>
            <a:pPr>
              <a:lnSpc>
                <a:spcPct val="140000"/>
              </a:lnSpc>
            </a:pPr>
            <a:r>
              <a:rPr>
                <a:latin typeface="Helvetica Neue Thin"/>
                <a:ea typeface="Helvetica Neue Thin"/>
                <a:cs typeface="Helvetica Neue Thin"/>
                <a:sym typeface="Helvetica Neue Thin"/>
              </a:rPr>
              <a:t>Collection</a:t>
            </a:r>
            <a:endParaRPr>
              <a:latin typeface="Helvetica Neue Thin"/>
              <a:ea typeface="Helvetica Neue Thin"/>
              <a:cs typeface="Helvetica Neue Thin"/>
              <a:sym typeface="Helvetica Neue Thin"/>
            </a:endParaRPr>
          </a:p>
          <a:p>
            <a:pPr>
              <a:lnSpc>
                <a:spcPct val="140000"/>
              </a:lnSpc>
            </a:pPr>
            <a:r>
              <a:rPr>
                <a:latin typeface="Helvetica Neue Thin"/>
                <a:ea typeface="Helvetica Neue Thin"/>
                <a:cs typeface="Helvetica Neue Thin"/>
                <a:sym typeface="Helvetica Neue Thin"/>
              </a:rPr>
              <a:t>Cleaning &amp; preparation</a:t>
            </a:r>
            <a:endParaRPr>
              <a:latin typeface="Helvetica Neue Thin"/>
              <a:ea typeface="Helvetica Neue Thin"/>
              <a:cs typeface="Helvetica Neue Thin"/>
              <a:sym typeface="Helvetica Neue Thin"/>
            </a:endParaRPr>
          </a:p>
          <a:p>
            <a:pPr>
              <a:lnSpc>
                <a:spcPct val="140000"/>
              </a:lnSpc>
            </a:pPr>
            <a:r>
              <a:rPr>
                <a:latin typeface="Helvetica Neue Thin"/>
                <a:ea typeface="Helvetica Neue Thin"/>
                <a:cs typeface="Helvetica Neue Thin"/>
                <a:sym typeface="Helvetica Neue Thin"/>
              </a:rPr>
              <a:t>Data analysis - initial (IDA) &amp; exploratory (EDA)</a:t>
            </a:r>
            <a:endParaRPr>
              <a:latin typeface="Helvetica Neue Thin"/>
              <a:ea typeface="Helvetica Neue Thin"/>
              <a:cs typeface="Helvetica Neue Thin"/>
              <a:sym typeface="Helvetica Neue Thin"/>
            </a:endParaRPr>
          </a:p>
          <a:p>
            <a:pPr>
              <a:lnSpc>
                <a:spcPct val="140000"/>
              </a:lnSpc>
            </a:pPr>
            <a:r>
              <a:rPr>
                <a:latin typeface="Helvetica Neue Thin"/>
                <a:ea typeface="Helvetica Neue Thin"/>
                <a:cs typeface="Helvetica Neue Thin"/>
                <a:sym typeface="Helvetica Neue Thin"/>
              </a:rPr>
              <a:t>Data transformations</a:t>
            </a:r>
            <a:endParaRPr>
              <a:latin typeface="Helvetica Neue Thin"/>
              <a:ea typeface="Helvetica Neue Thin"/>
              <a:cs typeface="Helvetica Neue Thin"/>
              <a:sym typeface="Helvetica Neue Thin"/>
            </a:endParaRPr>
          </a:p>
          <a:p>
            <a:pPr>
              <a:lnSpc>
                <a:spcPct val="140000"/>
              </a:lnSpc>
            </a:pPr>
            <a:r>
              <a:rPr>
                <a:latin typeface="Helvetica Neue Thin"/>
                <a:ea typeface="Helvetica Neue Thin"/>
                <a:cs typeface="Helvetica Neue Thin"/>
                <a:sym typeface="Helvetica Neue Thin"/>
              </a:rPr>
              <a:t>Modeling &amp; analysis</a:t>
            </a:r>
          </a:p>
        </p:txBody>
      </p:sp>
      <p:sp>
        <p:nvSpPr>
          <p:cNvPr id="187"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The Data Science Lifecycle"/>
          <p:cNvSpPr txBox="1"/>
          <p:nvPr>
            <p:ph type="title"/>
          </p:nvPr>
        </p:nvSpPr>
        <p:spPr>
          <a:prstGeom prst="rect">
            <a:avLst/>
          </a:prstGeom>
        </p:spPr>
        <p:txBody>
          <a:bodyPr/>
          <a:lstStyle/>
          <a:p>
            <a:pPr/>
            <a:r>
              <a:t>The Data Science Lifecycle</a:t>
            </a:r>
          </a:p>
        </p:txBody>
      </p:sp>
      <p:sp>
        <p:nvSpPr>
          <p:cNvPr id="190" name="“Data science pipeli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defRPr b="0">
                <a:latin typeface="Helvetica Neue Light"/>
                <a:ea typeface="Helvetica Neue Light"/>
                <a:cs typeface="Helvetica Neue Light"/>
                <a:sym typeface="Helvetica Neue Light"/>
              </a:defRPr>
            </a:pPr>
            <a:r>
              <a:t>“</a:t>
            </a:r>
            <a:r>
              <a:rPr i="1">
                <a:latin typeface="+mn-lt"/>
                <a:ea typeface="+mn-ea"/>
                <a:cs typeface="+mn-cs"/>
                <a:sym typeface="Helvetica Neue"/>
              </a:rPr>
              <a:t>Data science pipeline”</a:t>
            </a:r>
          </a:p>
        </p:txBody>
      </p:sp>
      <p:sp>
        <p:nvSpPr>
          <p:cNvPr id="191" name="Acquisition of data…"/>
          <p:cNvSpPr txBox="1"/>
          <p:nvPr>
            <p:ph type="body" idx="1"/>
          </p:nvPr>
        </p:nvSpPr>
        <p:spPr>
          <a:prstGeom prst="rect">
            <a:avLst/>
          </a:prstGeom>
        </p:spPr>
        <p:txBody>
          <a:bodyPr/>
          <a:lstStyle/>
          <a:p>
            <a:pPr marL="889000" indent="-889000">
              <a:buSzPct val="100000"/>
              <a:buAutoNum type="arabicPeriod" startAt="1"/>
              <a:defRPr>
                <a:latin typeface="Helvetica Neue Thin"/>
                <a:ea typeface="Helvetica Neue Thin"/>
                <a:cs typeface="Helvetica Neue Thin"/>
                <a:sym typeface="Helvetica Neue Thin"/>
              </a:defRPr>
            </a:pPr>
            <a:r>
              <a:t>Acquisition of data</a:t>
            </a:r>
          </a:p>
          <a:p>
            <a:pPr marL="889000" indent="-889000">
              <a:buSzPct val="100000"/>
              <a:buAutoNum type="arabicPeriod" startAt="1"/>
              <a:defRPr>
                <a:latin typeface="Helvetica Neue Thin"/>
                <a:ea typeface="Helvetica Neue Thin"/>
                <a:cs typeface="Helvetica Neue Thin"/>
                <a:sym typeface="Helvetica Neue Thin"/>
              </a:defRPr>
            </a:pPr>
            <a:r>
              <a:t>Preparation &amp; maintenance</a:t>
            </a:r>
          </a:p>
          <a:p>
            <a:pPr marL="889000" indent="-889000">
              <a:buSzPct val="100000"/>
              <a:buAutoNum type="arabicPeriod" startAt="1"/>
              <a:defRPr>
                <a:latin typeface="Helvetica Neue Thin"/>
                <a:ea typeface="Helvetica Neue Thin"/>
                <a:cs typeface="Helvetica Neue Thin"/>
                <a:sym typeface="Helvetica Neue Thin"/>
              </a:defRPr>
            </a:pPr>
            <a:r>
              <a:t>Preprocessing</a:t>
            </a:r>
          </a:p>
          <a:p>
            <a:pPr marL="889000" indent="-889000">
              <a:buSzPct val="100000"/>
              <a:buAutoNum type="arabicPeriod" startAt="1"/>
              <a:defRPr>
                <a:latin typeface="Helvetica Neue Thin"/>
                <a:ea typeface="Helvetica Neue Thin"/>
                <a:cs typeface="Helvetica Neue Thin"/>
                <a:sym typeface="Helvetica Neue Thin"/>
              </a:defRPr>
            </a:pPr>
            <a:r>
              <a:t>Analysis</a:t>
            </a:r>
          </a:p>
          <a:p>
            <a:pPr marL="889000" indent="-889000">
              <a:buSzPct val="100000"/>
              <a:buAutoNum type="arabicPeriod" startAt="1"/>
              <a:defRPr>
                <a:latin typeface="Helvetica Neue Thin"/>
                <a:ea typeface="Helvetica Neue Thin"/>
                <a:cs typeface="Helvetica Neue Thin"/>
                <a:sym typeface="Helvetica Neue Thin"/>
              </a:defRPr>
            </a:pPr>
            <a:r>
              <a:t>Communication </a:t>
            </a:r>
          </a:p>
        </p:txBody>
      </p:sp>
      <p:sp>
        <p:nvSpPr>
          <p:cNvPr id="192"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Data Acquisition"/>
          <p:cNvSpPr txBox="1"/>
          <p:nvPr>
            <p:ph type="title"/>
          </p:nvPr>
        </p:nvSpPr>
        <p:spPr>
          <a:prstGeom prst="rect">
            <a:avLst/>
          </a:prstGeom>
        </p:spPr>
        <p:txBody>
          <a:bodyPr/>
          <a:lstStyle/>
          <a:p>
            <a:pPr/>
            <a:r>
              <a:t>Data Acquisition</a:t>
            </a:r>
          </a:p>
        </p:txBody>
      </p:sp>
      <p:sp>
        <p:nvSpPr>
          <p:cNvPr id="197" name="Where do we get the dat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Where do we get the data?</a:t>
            </a:r>
          </a:p>
        </p:txBody>
      </p:sp>
      <p:sp>
        <p:nvSpPr>
          <p:cNvPr id="198"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9" name="Consider the source(s)…"/>
          <p:cNvSpPr txBox="1"/>
          <p:nvPr>
            <p:ph type="body" idx="1"/>
          </p:nvPr>
        </p:nvSpPr>
        <p:spPr>
          <a:prstGeom prst="rect">
            <a:avLst/>
          </a:prstGeom>
        </p:spPr>
        <p:txBody>
          <a:bodyPr/>
          <a:lstStyle/>
          <a:p>
            <a:pPr>
              <a:lnSpc>
                <a:spcPct val="100000"/>
              </a:lnSpc>
            </a:pPr>
            <a:r>
              <a:rPr>
                <a:latin typeface="Helvetica Neue Thin"/>
                <a:ea typeface="Helvetica Neue Thin"/>
                <a:cs typeface="Helvetica Neue Thin"/>
                <a:sym typeface="Helvetica Neue Thin"/>
              </a:rPr>
              <a:t>Consider the source(s)</a:t>
            </a:r>
            <a:endParaRPr>
              <a:latin typeface="Helvetica Neue Thin"/>
              <a:ea typeface="Helvetica Neue Thin"/>
              <a:cs typeface="Helvetica Neue Thin"/>
              <a:sym typeface="Helvetica Neue Thin"/>
            </a:endParaRPr>
          </a:p>
          <a:p>
            <a:pPr>
              <a:lnSpc>
                <a:spcPct val="100000"/>
              </a:lnSpc>
            </a:pPr>
            <a:r>
              <a:rPr>
                <a:latin typeface="Helvetica Neue Thin"/>
                <a:ea typeface="Helvetica Neue Thin"/>
                <a:cs typeface="Helvetica Neue Thin"/>
                <a:sym typeface="Helvetica Neue Thin"/>
              </a:rPr>
              <a:t>Examples of data sources:</a:t>
            </a:r>
            <a:endParaRPr>
              <a:latin typeface="Helvetica Neue Thin"/>
              <a:ea typeface="Helvetica Neue Thin"/>
              <a:cs typeface="Helvetica Neue Thin"/>
              <a:sym typeface="Helvetica Neue Thin"/>
            </a:endParaRPr>
          </a:p>
          <a:p>
            <a:pPr lvl="3">
              <a:lnSpc>
                <a:spcPct val="100000"/>
              </a:lnSpc>
            </a:pPr>
            <a:r>
              <a:rPr>
                <a:latin typeface="Helvetica Neue Thin"/>
                <a:ea typeface="Helvetica Neue Thin"/>
                <a:cs typeface="Helvetica Neue Thin"/>
                <a:sym typeface="Helvetica Neue Thin"/>
              </a:rPr>
              <a:t>APIs</a:t>
            </a:r>
            <a:endParaRPr>
              <a:latin typeface="Helvetica Neue Thin"/>
              <a:ea typeface="Helvetica Neue Thin"/>
              <a:cs typeface="Helvetica Neue Thin"/>
              <a:sym typeface="Helvetica Neue Thin"/>
            </a:endParaRPr>
          </a:p>
          <a:p>
            <a:pPr lvl="3">
              <a:lnSpc>
                <a:spcPct val="100000"/>
              </a:lnSpc>
            </a:pPr>
            <a:r>
              <a:rPr>
                <a:latin typeface="Helvetica Neue Thin"/>
                <a:ea typeface="Helvetica Neue Thin"/>
                <a:cs typeface="Helvetica Neue Thin"/>
                <a:sym typeface="Helvetica Neue Thin"/>
              </a:rPr>
              <a:t>Web-scraping </a:t>
            </a:r>
            <a:endParaRPr>
              <a:latin typeface="Helvetica Neue Thin"/>
              <a:ea typeface="Helvetica Neue Thin"/>
              <a:cs typeface="Helvetica Neue Thin"/>
              <a:sym typeface="Helvetica Neue Thin"/>
            </a:endParaRPr>
          </a:p>
          <a:p>
            <a:pPr lvl="3">
              <a:lnSpc>
                <a:spcPct val="100000"/>
              </a:lnSpc>
            </a:pPr>
            <a:r>
              <a:rPr>
                <a:latin typeface="Helvetica Neue Thin"/>
                <a:ea typeface="Helvetica Neue Thin"/>
                <a:cs typeface="Helvetica Neue Thin"/>
                <a:sym typeface="Helvetica Neue Thin"/>
              </a:rPr>
              <a:t>Open source repositories</a:t>
            </a:r>
            <a:endParaRPr>
              <a:latin typeface="Helvetica Neue Thin"/>
              <a:ea typeface="Helvetica Neue Thin"/>
              <a:cs typeface="Helvetica Neue Thin"/>
              <a:sym typeface="Helvetica Neue Thin"/>
            </a:endParaRPr>
          </a:p>
          <a:p>
            <a:pPr lvl="3">
              <a:lnSpc>
                <a:spcPct val="100000"/>
              </a:lnSpc>
            </a:pPr>
            <a:r>
              <a:rPr>
                <a:latin typeface="Helvetica Neue Thin"/>
                <a:ea typeface="Helvetica Neue Thin"/>
                <a:cs typeface="Helvetica Neue Thin"/>
                <a:sym typeface="Helvetica Neue Thin"/>
              </a:rPr>
              <a:t>Data loggers or acquisition systems</a:t>
            </a:r>
          </a:p>
        </p:txBody>
      </p:sp>
      <p:pic>
        <p:nvPicPr>
          <p:cNvPr id="200" name="Image" descr="Image"/>
          <p:cNvPicPr>
            <a:picLocks noChangeAspect="1"/>
          </p:cNvPicPr>
          <p:nvPr/>
        </p:nvPicPr>
        <p:blipFill>
          <a:blip r:embed="rId3">
            <a:extLst/>
          </a:blip>
          <a:srcRect l="0" t="14742" r="0" b="19129"/>
          <a:stretch>
            <a:fillRect/>
          </a:stretch>
        </p:blipFill>
        <p:spPr>
          <a:xfrm>
            <a:off x="14340712" y="1225256"/>
            <a:ext cx="6066311" cy="2669493"/>
          </a:xfrm>
          <a:prstGeom prst="rect">
            <a:avLst/>
          </a:prstGeom>
          <a:ln w="12700">
            <a:miter lim="400000"/>
          </a:ln>
        </p:spPr>
      </p:pic>
      <p:pic>
        <p:nvPicPr>
          <p:cNvPr id="201" name="Image" descr="Image"/>
          <p:cNvPicPr>
            <a:picLocks noChangeAspect="1"/>
          </p:cNvPicPr>
          <p:nvPr/>
        </p:nvPicPr>
        <p:blipFill>
          <a:blip r:embed="rId4">
            <a:extLst/>
          </a:blip>
          <a:stretch>
            <a:fillRect/>
          </a:stretch>
        </p:blipFill>
        <p:spPr>
          <a:xfrm>
            <a:off x="20798925" y="5191035"/>
            <a:ext cx="2380435" cy="2380435"/>
          </a:xfrm>
          <a:prstGeom prst="rect">
            <a:avLst/>
          </a:prstGeom>
          <a:ln w="12700">
            <a:miter lim="400000"/>
          </a:ln>
        </p:spPr>
      </p:pic>
      <p:sp>
        <p:nvSpPr>
          <p:cNvPr id="202" name="UC Irvine…"/>
          <p:cNvSpPr txBox="1"/>
          <p:nvPr/>
        </p:nvSpPr>
        <p:spPr>
          <a:xfrm>
            <a:off x="20249497" y="7586263"/>
            <a:ext cx="3479293" cy="15002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457200">
              <a:lnSpc>
                <a:spcPct val="100000"/>
              </a:lnSpc>
              <a:spcBef>
                <a:spcPts val="0"/>
              </a:spcBef>
              <a:defRPr b="1" sz="3000">
                <a:solidFill>
                  <a:srgbClr val="0065A3"/>
                </a:solidFill>
              </a:defRPr>
            </a:pPr>
            <a:r>
              <a:t>UC Irvine </a:t>
            </a:r>
          </a:p>
          <a:p>
            <a:pPr algn="ctr" defTabSz="457200">
              <a:lnSpc>
                <a:spcPct val="100000"/>
              </a:lnSpc>
              <a:spcBef>
                <a:spcPts val="0"/>
              </a:spcBef>
              <a:defRPr b="1" sz="3000">
                <a:solidFill>
                  <a:srgbClr val="0065A3"/>
                </a:solidFill>
              </a:defRPr>
            </a:pPr>
            <a:r>
              <a:t>Machine Learning </a:t>
            </a:r>
          </a:p>
          <a:p>
            <a:pPr algn="ctr" defTabSz="457200">
              <a:lnSpc>
                <a:spcPct val="100000"/>
              </a:lnSpc>
              <a:spcBef>
                <a:spcPts val="0"/>
              </a:spcBef>
              <a:defRPr b="1" sz="3000">
                <a:solidFill>
                  <a:srgbClr val="0065A3"/>
                </a:solidFill>
              </a:defRPr>
            </a:pPr>
            <a:r>
              <a:t>Repository</a:t>
            </a:r>
          </a:p>
        </p:txBody>
      </p:sp>
      <p:pic>
        <p:nvPicPr>
          <p:cNvPr id="203" name="Image" descr="Image"/>
          <p:cNvPicPr>
            <a:picLocks noChangeAspect="1"/>
          </p:cNvPicPr>
          <p:nvPr/>
        </p:nvPicPr>
        <p:blipFill>
          <a:blip r:embed="rId5">
            <a:extLst/>
          </a:blip>
          <a:stretch>
            <a:fillRect/>
          </a:stretch>
        </p:blipFill>
        <p:spPr>
          <a:xfrm>
            <a:off x="15416848" y="5054102"/>
            <a:ext cx="3060701" cy="2654301"/>
          </a:xfrm>
          <a:prstGeom prst="rect">
            <a:avLst/>
          </a:prstGeom>
          <a:ln w="25400">
            <a:solidFill>
              <a:srgbClr val="FFFFFF"/>
            </a:solidFill>
            <a:miter lim="400000"/>
          </a:ln>
          <a:effectLst>
            <a:outerShdw sx="100000" sy="100000" kx="0" ky="0" algn="b" rotWithShape="0" blurRad="50800" dist="25400" dir="3600000">
              <a:srgbClr val="000000">
                <a:alpha val="70000"/>
              </a:srgbClr>
            </a:outerShdw>
          </a:effectLst>
        </p:spPr>
      </p:pic>
      <p:pic>
        <p:nvPicPr>
          <p:cNvPr id="204" name="Screenshot 2024-02-26 at 11.01.40 AM.png" descr="Screenshot 2024-02-26 at 11.01.40 AM.png"/>
          <p:cNvPicPr>
            <a:picLocks noChangeAspect="1"/>
          </p:cNvPicPr>
          <p:nvPr/>
        </p:nvPicPr>
        <p:blipFill>
          <a:blip r:embed="rId6">
            <a:extLst/>
          </a:blip>
          <a:stretch>
            <a:fillRect/>
          </a:stretch>
        </p:blipFill>
        <p:spPr>
          <a:xfrm>
            <a:off x="15885591" y="10382908"/>
            <a:ext cx="7600998" cy="1774077"/>
          </a:xfrm>
          <a:prstGeom prst="rect">
            <a:avLst/>
          </a:prstGeom>
          <a:ln w="12700">
            <a:miter lim="400000"/>
          </a:ln>
        </p:spPr>
      </p:pic>
      <p:sp>
        <p:nvSpPr>
          <p:cNvPr id="205" name="https://new.nsf.gov/focus-areas/artificial-intelligence/nairr"/>
          <p:cNvSpPr txBox="1"/>
          <p:nvPr/>
        </p:nvSpPr>
        <p:spPr>
          <a:xfrm>
            <a:off x="16201578" y="12243723"/>
            <a:ext cx="6969024" cy="4116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u="sng">
                <a:hlinkClick r:id="rId7" invalidUrl="" action="" tgtFrame="" tooltip="" history="1" highlightClick="0" endSnd="0"/>
              </a:defRPr>
            </a:lvl1pPr>
          </a:lstStyle>
          <a:p>
            <a:pPr>
              <a:defRPr u="none"/>
            </a:pPr>
            <a:r>
              <a:rPr u="sng">
                <a:hlinkClick r:id="rId7" invalidUrl="" action="" tgtFrame="" tooltip="" history="1" highlightClick="0" endSnd="0"/>
              </a:rPr>
              <a:t>https://new.nsf.gov/focus-areas/artificial-intelligence/nairr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99">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99">
                                            <p:txEl>
                                              <p:pRg st="2" end="2"/>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199">
                                            <p:txEl>
                                              <p:pRg st="3" end="3"/>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199">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199">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99"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Data Acquisition"/>
          <p:cNvSpPr txBox="1"/>
          <p:nvPr>
            <p:ph type="title"/>
          </p:nvPr>
        </p:nvSpPr>
        <p:spPr>
          <a:prstGeom prst="rect">
            <a:avLst/>
          </a:prstGeom>
        </p:spPr>
        <p:txBody>
          <a:bodyPr/>
          <a:lstStyle/>
          <a:p>
            <a:pPr/>
            <a:r>
              <a:t>Data Acquisition</a:t>
            </a:r>
          </a:p>
        </p:txBody>
      </p:sp>
      <p:sp>
        <p:nvSpPr>
          <p:cNvPr id="210" name="Data acquisition systems (DAS, DAQ, DAU)"/>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Data acquisition systems (DAS, DAQ, DAU)</a:t>
            </a:r>
          </a:p>
        </p:txBody>
      </p:sp>
      <p:sp>
        <p:nvSpPr>
          <p:cNvPr id="211"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2" name="DigitalDAQv2.pdf.jpg" descr="DigitalDAQv2.pdf.jpg"/>
          <p:cNvPicPr>
            <a:picLocks noChangeAspect="1"/>
          </p:cNvPicPr>
          <p:nvPr/>
        </p:nvPicPr>
        <p:blipFill>
          <a:blip r:embed="rId3">
            <a:extLst/>
          </a:blip>
          <a:srcRect l="0" t="14182" r="0" b="0"/>
          <a:stretch>
            <a:fillRect/>
          </a:stretch>
        </p:blipFill>
        <p:spPr>
          <a:xfrm>
            <a:off x="2460823" y="3276591"/>
            <a:ext cx="19462422" cy="9578470"/>
          </a:xfrm>
          <a:prstGeom prst="rect">
            <a:avLst/>
          </a:prstGeom>
          <a:ln w="12700">
            <a:miter lim="400000"/>
          </a:ln>
        </p:spPr>
      </p:pic>
      <p:sp>
        <p:nvSpPr>
          <p:cNvPr id="213" name="Image source: Wikipedia"/>
          <p:cNvSpPr txBox="1"/>
          <p:nvPr/>
        </p:nvSpPr>
        <p:spPr>
          <a:xfrm>
            <a:off x="19276772" y="13251866"/>
            <a:ext cx="2880361"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000">
                <a:solidFill>
                  <a:srgbClr val="929292"/>
                </a:solidFill>
              </a:defRPr>
            </a:lvl1pPr>
          </a:lstStyle>
          <a:p>
            <a:pPr/>
            <a:r>
              <a:t>Image source: Wikipedia</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